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8" r:id="rId4"/>
    <p:sldId id="259" r:id="rId5"/>
    <p:sldId id="270" r:id="rId6"/>
    <p:sldId id="271" r:id="rId7"/>
    <p:sldId id="269" r:id="rId8"/>
    <p:sldId id="261" r:id="rId9"/>
    <p:sldId id="262" r:id="rId10"/>
    <p:sldId id="263" r:id="rId11"/>
    <p:sldId id="264" r:id="rId12"/>
    <p:sldId id="265" r:id="rId13"/>
    <p:sldId id="266"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882"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8176E839-8967-4E76-9B57-EFCD342A0D65}"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6E839-8967-4E76-9B57-EFCD342A0D6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6E839-8967-4E76-9B57-EFCD342A0D6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6E839-8967-4E76-9B57-EFCD342A0D65}"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5" name="Segnaposto piè di pagina 4"/>
          <p:cNvSpPr>
            <a:spLocks noGrp="1"/>
          </p:cNvSpPr>
          <p:nvPr>
            <p:ph type="ftr" sz="quarter" idx="11"/>
          </p:nvPr>
        </p:nvSpPr>
        <p:spPr>
          <a:xfrm>
            <a:off x="800100" y="6172200"/>
            <a:ext cx="4000500" cy="457200"/>
          </a:xfrm>
        </p:spPr>
        <p:txBody>
          <a:bodyPr/>
          <a:lstStyle/>
          <a:p>
            <a:endParaRPr lang="it-IT"/>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8176E839-8967-4E76-9B57-EFCD342A0D6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76E839-8967-4E76-9B57-EFCD342A0D65}"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76E839-8967-4E76-9B57-EFCD342A0D65}"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76E839-8967-4E76-9B57-EFCD342A0D6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76E839-8967-4E76-9B57-EFCD342A0D6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76E839-8967-4E76-9B57-EFCD342A0D65}"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1C0AC1E8-0E90-41C6-B940-47E0D03D2BF9}" type="datetimeFigureOut">
              <a:rPr lang="it-IT" smtClean="0"/>
              <a:pPr/>
              <a:t>11/12/2012</a:t>
            </a:fld>
            <a:endParaRPr lang="it-IT"/>
          </a:p>
        </p:txBody>
      </p:sp>
      <p:sp>
        <p:nvSpPr>
          <p:cNvPr id="6" name="Segnaposto piè di pagina 5"/>
          <p:cNvSpPr>
            <a:spLocks noGrp="1"/>
          </p:cNvSpPr>
          <p:nvPr>
            <p:ph type="ftr" sz="quarter" idx="11"/>
          </p:nvPr>
        </p:nvSpPr>
        <p:spPr>
          <a:xfrm>
            <a:off x="914400" y="6172200"/>
            <a:ext cx="3886200" cy="457200"/>
          </a:xfrm>
        </p:spPr>
        <p:txBody>
          <a:bodyPr/>
          <a:lstStyle/>
          <a:p>
            <a:endParaRPr lang="it-IT"/>
          </a:p>
        </p:txBody>
      </p:sp>
      <p:sp>
        <p:nvSpPr>
          <p:cNvPr id="7" name="Segnaposto numero diapositiva 6"/>
          <p:cNvSpPr>
            <a:spLocks noGrp="1"/>
          </p:cNvSpPr>
          <p:nvPr>
            <p:ph type="sldNum" sz="quarter" idx="12"/>
          </p:nvPr>
        </p:nvSpPr>
        <p:spPr>
          <a:xfrm>
            <a:off x="146304" y="6208776"/>
            <a:ext cx="457200" cy="457200"/>
          </a:xfrm>
        </p:spPr>
        <p:txBody>
          <a:bodyPr/>
          <a:lstStyle/>
          <a:p>
            <a:fld id="{8176E839-8967-4E76-9B57-EFCD342A0D65}"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C0AC1E8-0E90-41C6-B940-47E0D03D2BF9}" type="datetimeFigureOut">
              <a:rPr lang="it-IT" smtClean="0"/>
              <a:pPr/>
              <a:t>11/12/2012</a:t>
            </a:fld>
            <a:endParaRPr lang="it-IT"/>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176E839-8967-4E76-9B57-EFCD342A0D6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r>
              <a:rPr lang="it-IT" dirty="0" smtClean="0"/>
              <a:t>Il pessimismo</a:t>
            </a:r>
          </a:p>
          <a:p>
            <a:r>
              <a:rPr lang="it-IT" dirty="0" smtClean="0"/>
              <a:t>Le vie della liberazione dal dolore</a:t>
            </a:r>
            <a:endParaRPr lang="it-IT" dirty="0"/>
          </a:p>
        </p:txBody>
      </p:sp>
      <p:sp>
        <p:nvSpPr>
          <p:cNvPr id="2" name="Titolo 1"/>
          <p:cNvSpPr>
            <a:spLocks noGrp="1"/>
          </p:cNvSpPr>
          <p:nvPr>
            <p:ph type="ctrTitle"/>
          </p:nvPr>
        </p:nvSpPr>
        <p:spPr/>
        <p:txBody>
          <a:bodyPr/>
          <a:lstStyle/>
          <a:p>
            <a:r>
              <a:rPr lang="it-IT" dirty="0" smtClean="0"/>
              <a:t>Schopenhauer</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a:xfrm>
            <a:off x="899592" y="260648"/>
            <a:ext cx="7772400" cy="868958"/>
          </a:xfrm>
          <a:effectLst>
            <a:reflection blurRad="6350" stA="50000" endA="300" endPos="55000" dir="5400000" sy="-100000" algn="bl" rotWithShape="0"/>
          </a:effectLst>
        </p:spPr>
        <p:txBody>
          <a:bodyPr>
            <a:normAutofit/>
          </a:bodyPr>
          <a:lstStyle/>
          <a:p>
            <a:pPr algn="ctr"/>
            <a:r>
              <a:rPr lang="it-IT" dirty="0" smtClean="0">
                <a:solidFill>
                  <a:srgbClr val="FF0000"/>
                </a:solidFill>
              </a:rPr>
              <a:t>La morale</a:t>
            </a:r>
            <a:endParaRPr lang="it-IT" dirty="0">
              <a:solidFill>
                <a:srgbClr val="FF0000"/>
              </a:solidFill>
            </a:endParaRPr>
          </a:p>
        </p:txBody>
      </p:sp>
      <p:sp>
        <p:nvSpPr>
          <p:cNvPr id="28677" name="Rectangle 5"/>
          <p:cNvSpPr>
            <a:spLocks noGrp="1" noChangeArrowheads="1"/>
          </p:cNvSpPr>
          <p:nvPr>
            <p:ph sz="quarter" idx="1"/>
          </p:nvPr>
        </p:nvSpPr>
        <p:spPr/>
        <p:txBody>
          <a:bodyPr>
            <a:normAutofit/>
          </a:bodyPr>
          <a:lstStyle/>
          <a:p>
            <a:r>
              <a:rPr lang="it-IT" dirty="0" smtClean="0"/>
              <a:t>È un </a:t>
            </a:r>
            <a:r>
              <a:rPr lang="it-IT" b="1" dirty="0" smtClean="0"/>
              <a:t>impegno a favore del prossimo</a:t>
            </a:r>
            <a:r>
              <a:rPr lang="it-IT" dirty="0" smtClean="0"/>
              <a:t>: il </a:t>
            </a:r>
            <a:r>
              <a:rPr lang="it-IT" dirty="0"/>
              <a:t>passaggio dall’egoismo all’</a:t>
            </a:r>
            <a:r>
              <a:rPr lang="it-IT" b="1" dirty="0"/>
              <a:t>altruismo</a:t>
            </a:r>
            <a:r>
              <a:rPr lang="it-IT" dirty="0"/>
              <a:t> come redenzione dalla sofferenza e dal male </a:t>
            </a:r>
            <a:endParaRPr lang="it-IT" dirty="0" smtClean="0"/>
          </a:p>
          <a:p>
            <a:pPr>
              <a:buNone/>
            </a:pPr>
            <a:r>
              <a:rPr lang="it-IT" dirty="0" smtClean="0"/>
              <a:t> </a:t>
            </a:r>
            <a:endParaRPr lang="it-IT" dirty="0"/>
          </a:p>
          <a:p>
            <a:r>
              <a:rPr lang="it-IT" dirty="0"/>
              <a:t>Il fondamento della morale: </a:t>
            </a:r>
            <a:r>
              <a:rPr lang="it-IT" dirty="0" smtClean="0"/>
              <a:t>la pietà, la </a:t>
            </a:r>
            <a:r>
              <a:rPr lang="it-IT" b="1" dirty="0" smtClean="0"/>
              <a:t>compassione</a:t>
            </a:r>
            <a:r>
              <a:rPr lang="it-IT" dirty="0" smtClean="0"/>
              <a:t> (ci identifichiamo nei tormenti dell’altro)</a:t>
            </a:r>
          </a:p>
          <a:p>
            <a:pPr>
              <a:buNone/>
            </a:pPr>
            <a:r>
              <a:rPr lang="it-IT" dirty="0" smtClean="0">
                <a:sym typeface="Wingdings" pitchFamily="2" charset="2"/>
              </a:rPr>
              <a:t> </a:t>
            </a:r>
          </a:p>
          <a:p>
            <a:r>
              <a:rPr lang="it-IT" dirty="0" smtClean="0">
                <a:sym typeface="Wingdings" pitchFamily="2" charset="2"/>
              </a:rPr>
              <a:t>N</a:t>
            </a:r>
            <a:r>
              <a:rPr lang="it-IT" dirty="0" smtClean="0">
                <a:sym typeface="Wingdings" pitchFamily="2" charset="2"/>
              </a:rPr>
              <a:t>on è un </a:t>
            </a:r>
            <a:r>
              <a:rPr lang="it-IT" i="1" dirty="0" smtClean="0">
                <a:sym typeface="Wingdings" pitchFamily="2" charset="2"/>
              </a:rPr>
              <a:t>sapere</a:t>
            </a:r>
            <a:r>
              <a:rPr lang="it-IT" dirty="0" smtClean="0">
                <a:sym typeface="Wingdings" pitchFamily="2" charset="2"/>
              </a:rPr>
              <a:t>, ma un </a:t>
            </a:r>
            <a:r>
              <a:rPr lang="it-IT" i="1" dirty="0" smtClean="0">
                <a:sym typeface="Wingdings" pitchFamily="2" charset="2"/>
              </a:rPr>
              <a:t>sentire</a:t>
            </a:r>
            <a:r>
              <a:rPr lang="it-IT" i="1" dirty="0">
                <a:sym typeface="Wingdings" pitchFamily="2" charset="2"/>
              </a:rPr>
              <a:t> </a:t>
            </a:r>
            <a:r>
              <a:rPr lang="it-IT" i="1" dirty="0" smtClean="0">
                <a:sym typeface="Wingdings" pitchFamily="2" charset="2"/>
              </a:rPr>
              <a:t>(</a:t>
            </a:r>
            <a:r>
              <a:rPr lang="it-IT" b="1" dirty="0" smtClean="0">
                <a:sym typeface="Wingdings" pitchFamily="2" charset="2"/>
              </a:rPr>
              <a:t>u</a:t>
            </a:r>
            <a:r>
              <a:rPr lang="it-IT" b="1" dirty="0" smtClean="0"/>
              <a:t>nità metafisica di tutti gli esseri</a:t>
            </a:r>
            <a:r>
              <a:rPr lang="it-IT" dirty="0" smtClean="0"/>
              <a:t>)</a:t>
            </a:r>
            <a:endParaRPr lang="it-IT" dirty="0"/>
          </a:p>
        </p:txBody>
      </p:sp>
      <p:sp>
        <p:nvSpPr>
          <p:cNvPr id="4" name="CasellaDiTesto 3"/>
          <p:cNvSpPr txBox="1"/>
          <p:nvPr/>
        </p:nvSpPr>
        <p:spPr>
          <a:xfrm>
            <a:off x="323528" y="6021288"/>
            <a:ext cx="8568952" cy="369332"/>
          </a:xfrm>
          <a:prstGeom prst="rect">
            <a:avLst/>
          </a:prstGeom>
          <a:noFill/>
        </p:spPr>
        <p:txBody>
          <a:bodyPr wrap="square" rtlCol="0">
            <a:spAutoFit/>
          </a:bodyPr>
          <a:lstStyle/>
          <a:p>
            <a:r>
              <a:rPr lang="it-IT" i="1" dirty="0" smtClean="0"/>
              <a:t>Ma la morale ci confina pur sempre all’interno della vita...</a:t>
            </a:r>
            <a:endParaRPr lang="it-IT"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p:cTn id="7" dur="1000" fill="hold"/>
                                        <p:tgtEl>
                                          <p:spTgt spid="28676"/>
                                        </p:tgtEl>
                                        <p:attrNameLst>
                                          <p:attrName>ppt_w</p:attrName>
                                        </p:attrNameLst>
                                      </p:cBhvr>
                                      <p:tavLst>
                                        <p:tav tm="0">
                                          <p:val>
                                            <p:strVal val="#ppt_w*0.70"/>
                                          </p:val>
                                        </p:tav>
                                        <p:tav tm="100000">
                                          <p:val>
                                            <p:strVal val="#ppt_w"/>
                                          </p:val>
                                        </p:tav>
                                      </p:tavLst>
                                    </p:anim>
                                    <p:anim calcmode="lin" valueType="num">
                                      <p:cBhvr>
                                        <p:cTn id="8" dur="1000" fill="hold"/>
                                        <p:tgtEl>
                                          <p:spTgt spid="28676"/>
                                        </p:tgtEl>
                                        <p:attrNameLst>
                                          <p:attrName>ppt_h</p:attrName>
                                        </p:attrNameLst>
                                      </p:cBhvr>
                                      <p:tavLst>
                                        <p:tav tm="0">
                                          <p:val>
                                            <p:strVal val="#ppt_h"/>
                                          </p:val>
                                        </p:tav>
                                        <p:tav tm="100000">
                                          <p:val>
                                            <p:strVal val="#ppt_h"/>
                                          </p:val>
                                        </p:tav>
                                      </p:tavLst>
                                    </p:anim>
                                    <p:animEffect transition="in" filter="fade">
                                      <p:cBhvr>
                                        <p:cTn id="9" dur="1000"/>
                                        <p:tgtEl>
                                          <p:spTgt spid="2867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8677">
                                            <p:txEl>
                                              <p:pRg st="0" end="0"/>
                                            </p:txEl>
                                          </p:spTgt>
                                        </p:tgtEl>
                                        <p:attrNameLst>
                                          <p:attrName>style.visibility</p:attrName>
                                        </p:attrNameLst>
                                      </p:cBhvr>
                                      <p:to>
                                        <p:strVal val="visible"/>
                                      </p:to>
                                    </p:set>
                                    <p:anim calcmode="lin" valueType="num">
                                      <p:cBhvr additive="base">
                                        <p:cTn id="14" dur="500" fill="hold"/>
                                        <p:tgtEl>
                                          <p:spTgt spid="28677">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86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8677">
                                            <p:txEl>
                                              <p:pRg st="1" end="1"/>
                                            </p:txEl>
                                          </p:spTgt>
                                        </p:tgtEl>
                                        <p:attrNameLst>
                                          <p:attrName>style.visibility</p:attrName>
                                        </p:attrNameLst>
                                      </p:cBhvr>
                                      <p:to>
                                        <p:strVal val="visible"/>
                                      </p:to>
                                    </p:set>
                                    <p:anim calcmode="lin" valueType="num">
                                      <p:cBhvr additive="base">
                                        <p:cTn id="20" dur="500" fill="hold"/>
                                        <p:tgtEl>
                                          <p:spTgt spid="28677">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86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8677">
                                            <p:txEl>
                                              <p:pRg st="2" end="2"/>
                                            </p:txEl>
                                          </p:spTgt>
                                        </p:tgtEl>
                                        <p:attrNameLst>
                                          <p:attrName>style.visibility</p:attrName>
                                        </p:attrNameLst>
                                      </p:cBhvr>
                                      <p:to>
                                        <p:strVal val="visible"/>
                                      </p:to>
                                    </p:set>
                                    <p:anim calcmode="lin" valueType="num">
                                      <p:cBhvr additive="base">
                                        <p:cTn id="26" dur="500" fill="hold"/>
                                        <p:tgtEl>
                                          <p:spTgt spid="28677">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86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8677">
                                            <p:txEl>
                                              <p:pRg st="3" end="3"/>
                                            </p:txEl>
                                          </p:spTgt>
                                        </p:tgtEl>
                                        <p:attrNameLst>
                                          <p:attrName>style.visibility</p:attrName>
                                        </p:attrNameLst>
                                      </p:cBhvr>
                                      <p:to>
                                        <p:strVal val="visible"/>
                                      </p:to>
                                    </p:set>
                                    <p:anim calcmode="lin" valueType="num">
                                      <p:cBhvr additive="base">
                                        <p:cTn id="32" dur="500" fill="hold"/>
                                        <p:tgtEl>
                                          <p:spTgt spid="28677">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86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8677">
                                            <p:txEl>
                                              <p:pRg st="4" end="4"/>
                                            </p:txEl>
                                          </p:spTgt>
                                        </p:tgtEl>
                                        <p:attrNameLst>
                                          <p:attrName>style.visibility</p:attrName>
                                        </p:attrNameLst>
                                      </p:cBhvr>
                                      <p:to>
                                        <p:strVal val="visible"/>
                                      </p:to>
                                    </p:set>
                                    <p:anim calcmode="lin" valueType="num">
                                      <p:cBhvr additive="base">
                                        <p:cTn id="38" dur="500" fill="hold"/>
                                        <p:tgtEl>
                                          <p:spTgt spid="28677">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86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nodeType="clickEffect">
                                  <p:stCondLst>
                                    <p:cond delay="0"/>
                                  </p:stCondLst>
                                  <p:childTnLst>
                                    <p:set>
                                      <p:cBhvr>
                                        <p:cTn id="43" dur="1" fill="hold">
                                          <p:stCondLst>
                                            <p:cond delay="0"/>
                                          </p:stCondLst>
                                        </p:cTn>
                                        <p:tgtEl>
                                          <p:spTgt spid="4">
                                            <p:txEl>
                                              <p:pRg st="0" end="0"/>
                                            </p:txEl>
                                          </p:spTgt>
                                        </p:tgtEl>
                                        <p:attrNameLst>
                                          <p:attrName>style.visibility</p:attrName>
                                        </p:attrNameLst>
                                      </p:cBhvr>
                                      <p:to>
                                        <p:strVal val="visible"/>
                                      </p:to>
                                    </p:set>
                                    <p:animEffect transition="in" filter="strips(downLeft)">
                                      <p:cBhvr>
                                        <p:cTn id="4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Grp="1" noChangeArrowheads="1"/>
          </p:cNvSpPr>
          <p:nvPr>
            <p:ph type="title"/>
          </p:nvPr>
        </p:nvSpPr>
        <p:spPr>
          <a:effectLst>
            <a:reflection blurRad="6350" stA="50000" endA="300" endPos="55000" dir="5400000" sy="-100000" algn="bl" rotWithShape="0"/>
          </a:effectLst>
        </p:spPr>
        <p:txBody>
          <a:bodyPr>
            <a:normAutofit/>
          </a:bodyPr>
          <a:lstStyle/>
          <a:p>
            <a:pPr algn="ctr"/>
            <a:r>
              <a:rPr lang="it-IT" dirty="0" smtClean="0">
                <a:solidFill>
                  <a:srgbClr val="FF0000"/>
                </a:solidFill>
              </a:rPr>
              <a:t>Le d</a:t>
            </a:r>
            <a:r>
              <a:rPr lang="it-IT" dirty="0" smtClean="0">
                <a:solidFill>
                  <a:srgbClr val="FF0000"/>
                </a:solidFill>
              </a:rPr>
              <a:t>ue virtù cardinali</a:t>
            </a:r>
            <a:endParaRPr lang="it-IT" dirty="0">
              <a:solidFill>
                <a:srgbClr val="FF0000"/>
              </a:solidFill>
            </a:endParaRPr>
          </a:p>
        </p:txBody>
      </p:sp>
      <p:sp>
        <p:nvSpPr>
          <p:cNvPr id="4" name="CasellaDiTesto 3"/>
          <p:cNvSpPr txBox="1"/>
          <p:nvPr/>
        </p:nvSpPr>
        <p:spPr>
          <a:xfrm>
            <a:off x="755576" y="2276872"/>
            <a:ext cx="2448272"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800" b="1" dirty="0" smtClean="0"/>
              <a:t>GIUSTIZIA</a:t>
            </a:r>
            <a:endParaRPr lang="it-IT" sz="2800" b="1" dirty="0"/>
          </a:p>
        </p:txBody>
      </p:sp>
      <p:sp>
        <p:nvSpPr>
          <p:cNvPr id="5" name="CasellaDiTesto 4"/>
          <p:cNvSpPr txBox="1"/>
          <p:nvPr/>
        </p:nvSpPr>
        <p:spPr>
          <a:xfrm>
            <a:off x="323528" y="3068960"/>
            <a:ext cx="3744416"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800" dirty="0" smtClean="0"/>
              <a:t>Carattere negativo: è il non fare il </a:t>
            </a:r>
            <a:r>
              <a:rPr lang="it-IT" sz="2800" dirty="0" smtClean="0"/>
              <a:t>m</a:t>
            </a:r>
            <a:r>
              <a:rPr lang="it-IT" sz="2800" dirty="0" smtClean="0"/>
              <a:t>ale</a:t>
            </a:r>
            <a:endParaRPr lang="it-IT" sz="2800" dirty="0"/>
          </a:p>
        </p:txBody>
      </p:sp>
      <p:sp>
        <p:nvSpPr>
          <p:cNvPr id="6" name="CasellaDiTesto 5"/>
          <p:cNvSpPr txBox="1"/>
          <p:nvPr/>
        </p:nvSpPr>
        <p:spPr>
          <a:xfrm>
            <a:off x="5580112" y="1988840"/>
            <a:ext cx="216024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800" b="1" dirty="0" smtClean="0"/>
              <a:t>CARITA’</a:t>
            </a:r>
            <a:endParaRPr lang="it-IT" sz="2800" b="1" dirty="0"/>
          </a:p>
        </p:txBody>
      </p:sp>
      <p:sp>
        <p:nvSpPr>
          <p:cNvPr id="7" name="CasellaDiTesto 6"/>
          <p:cNvSpPr txBox="1"/>
          <p:nvPr/>
        </p:nvSpPr>
        <p:spPr>
          <a:xfrm>
            <a:off x="4716016" y="2708920"/>
            <a:ext cx="4176464"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800" dirty="0" smtClean="0"/>
              <a:t>Volontà positiva di fare il bene (amore disinteressato – non come l’eros; pietà)</a:t>
            </a:r>
            <a:endParaRPr lang="it-IT" sz="2800" dirty="0"/>
          </a:p>
        </p:txBody>
      </p:sp>
      <p:sp>
        <p:nvSpPr>
          <p:cNvPr id="8" name="CasellaDiTesto 7"/>
          <p:cNvSpPr txBox="1"/>
          <p:nvPr/>
        </p:nvSpPr>
        <p:spPr>
          <a:xfrm>
            <a:off x="4067944" y="4725144"/>
            <a:ext cx="4752528"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800" dirty="0" smtClean="0"/>
              <a:t>Far propria la sofferenza degli altri esseri</a:t>
            </a: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318"/>
                                        </p:tgtEl>
                                        <p:attrNameLst>
                                          <p:attrName>style.visibility</p:attrName>
                                        </p:attrNameLst>
                                      </p:cBhvr>
                                      <p:to>
                                        <p:strVal val="visible"/>
                                      </p:to>
                                    </p:set>
                                    <p:anim calcmode="lin" valueType="num">
                                      <p:cBhvr>
                                        <p:cTn id="7" dur="1000" fill="hold"/>
                                        <p:tgtEl>
                                          <p:spTgt spid="13318"/>
                                        </p:tgtEl>
                                        <p:attrNameLst>
                                          <p:attrName>ppt_w</p:attrName>
                                        </p:attrNameLst>
                                      </p:cBhvr>
                                      <p:tavLst>
                                        <p:tav tm="0">
                                          <p:val>
                                            <p:strVal val="#ppt_w*0.70"/>
                                          </p:val>
                                        </p:tav>
                                        <p:tav tm="100000">
                                          <p:val>
                                            <p:strVal val="#ppt_w"/>
                                          </p:val>
                                        </p:tav>
                                      </p:tavLst>
                                    </p:anim>
                                    <p:anim calcmode="lin" valueType="num">
                                      <p:cBhvr>
                                        <p:cTn id="8" dur="1000" fill="hold"/>
                                        <p:tgtEl>
                                          <p:spTgt spid="13318"/>
                                        </p:tgtEl>
                                        <p:attrNameLst>
                                          <p:attrName>ppt_h</p:attrName>
                                        </p:attrNameLst>
                                      </p:cBhvr>
                                      <p:tavLst>
                                        <p:tav tm="0">
                                          <p:val>
                                            <p:strVal val="#ppt_h"/>
                                          </p:val>
                                        </p:tav>
                                        <p:tav tm="100000">
                                          <p:val>
                                            <p:strVal val="#ppt_h"/>
                                          </p:val>
                                        </p:tav>
                                      </p:tavLst>
                                    </p:anim>
                                    <p:animEffect transition="in" filter="fade">
                                      <p:cBhvr>
                                        <p:cTn id="9" dur="1000"/>
                                        <p:tgtEl>
                                          <p:spTgt spid="13318"/>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it-IT" dirty="0">
                <a:solidFill>
                  <a:srgbClr val="FF0000"/>
                </a:solidFill>
                <a:effectLst>
                  <a:reflection blurRad="6350" stA="55000" endA="300" endPos="45500" dir="5400000" sy="-100000" algn="bl" rotWithShape="0"/>
                </a:effectLst>
              </a:rPr>
              <a:t>L’ascesi</a:t>
            </a:r>
          </a:p>
        </p:txBody>
      </p:sp>
      <p:sp>
        <p:nvSpPr>
          <p:cNvPr id="27651" name="Rectangle 3"/>
          <p:cNvSpPr>
            <a:spLocks noGrp="1" noChangeArrowheads="1"/>
          </p:cNvSpPr>
          <p:nvPr>
            <p:ph sz="quarter" idx="1"/>
          </p:nvPr>
        </p:nvSpPr>
        <p:spPr>
          <a:xfrm>
            <a:off x="914400" y="1447800"/>
            <a:ext cx="7772400" cy="5005536"/>
          </a:xfrm>
        </p:spPr>
        <p:txBody>
          <a:bodyPr>
            <a:normAutofit/>
          </a:bodyPr>
          <a:lstStyle/>
          <a:p>
            <a:pPr>
              <a:lnSpc>
                <a:spcPct val="90000"/>
              </a:lnSpc>
            </a:pPr>
            <a:r>
              <a:rPr lang="it-IT" b="1" dirty="0"/>
              <a:t>Rinuncia</a:t>
            </a:r>
            <a:r>
              <a:rPr lang="it-IT" dirty="0"/>
              <a:t> alla </a:t>
            </a:r>
            <a:r>
              <a:rPr lang="it-IT" dirty="0" smtClean="0"/>
              <a:t>stessa </a:t>
            </a:r>
            <a:r>
              <a:rPr lang="it-IT" b="1" dirty="0" smtClean="0"/>
              <a:t>volontà di vivere </a:t>
            </a:r>
            <a:r>
              <a:rPr lang="it-IT" dirty="0" smtClean="0"/>
              <a:t>(nasce dall’orrore provato di fronte al riconoscimento dell’essenza del mondo)</a:t>
            </a:r>
          </a:p>
          <a:p>
            <a:pPr>
              <a:lnSpc>
                <a:spcPct val="90000"/>
              </a:lnSpc>
            </a:pPr>
            <a:r>
              <a:rPr lang="it-IT" dirty="0" smtClean="0"/>
              <a:t>L’uomo allora deve cercare di </a:t>
            </a:r>
            <a:r>
              <a:rPr lang="it-IT" b="1" dirty="0" smtClean="0"/>
              <a:t>sopprimere il proprio desiderio di esistere</a:t>
            </a:r>
            <a:r>
              <a:rPr lang="it-IT" dirty="0" smtClean="0"/>
              <a:t>:</a:t>
            </a:r>
            <a:r>
              <a:rPr lang="it-IT" dirty="0" smtClean="0"/>
              <a:t> </a:t>
            </a:r>
            <a:endParaRPr lang="it-IT" dirty="0"/>
          </a:p>
          <a:p>
            <a:pPr lvl="1">
              <a:lnSpc>
                <a:spcPct val="90000"/>
              </a:lnSpc>
            </a:pPr>
            <a:r>
              <a:rPr lang="it-IT" i="1" dirty="0"/>
              <a:t>digiuno, povertà, </a:t>
            </a:r>
            <a:r>
              <a:rPr lang="it-IT" i="1" dirty="0" smtClean="0"/>
              <a:t>castità</a:t>
            </a:r>
            <a:r>
              <a:rPr lang="it-IT" dirty="0" smtClean="0"/>
              <a:t>...</a:t>
            </a:r>
            <a:endParaRPr lang="it-IT" dirty="0"/>
          </a:p>
          <a:p>
            <a:pPr>
              <a:lnSpc>
                <a:spcPct val="90000"/>
              </a:lnSpc>
            </a:pPr>
            <a:r>
              <a:rPr lang="it-IT" dirty="0" smtClean="0"/>
              <a:t>L’approdo è uno stato </a:t>
            </a:r>
            <a:r>
              <a:rPr lang="it-IT" dirty="0"/>
              <a:t>di </a:t>
            </a:r>
            <a:r>
              <a:rPr lang="it-IT" dirty="0" smtClean="0"/>
              <a:t>auto-annullamento </a:t>
            </a:r>
            <a:r>
              <a:rPr lang="it-IT" dirty="0"/>
              <a:t>(il </a:t>
            </a:r>
            <a:r>
              <a:rPr lang="it-IT" b="1" dirty="0"/>
              <a:t>nirvana</a:t>
            </a:r>
            <a:r>
              <a:rPr lang="it-IT" dirty="0"/>
              <a:t> dei </a:t>
            </a:r>
            <a:r>
              <a:rPr lang="it-IT" dirty="0" smtClean="0"/>
              <a:t>buddisti, l’esperienza del </a:t>
            </a:r>
            <a:r>
              <a:rPr lang="it-IT" b="1" dirty="0" smtClean="0"/>
              <a:t>NULLA</a:t>
            </a:r>
            <a:r>
              <a:rPr lang="it-IT" dirty="0" smtClean="0"/>
              <a:t>)</a:t>
            </a:r>
            <a:endParaRPr lang="it-IT" dirty="0"/>
          </a:p>
          <a:p>
            <a:pPr lvl="1">
              <a:lnSpc>
                <a:spcPct val="90000"/>
              </a:lnSpc>
            </a:pPr>
            <a:r>
              <a:rPr lang="it-IT" i="1" dirty="0"/>
              <a:t>purificazione da ogni desiderio</a:t>
            </a:r>
          </a:p>
          <a:p>
            <a:pPr lvl="1">
              <a:lnSpc>
                <a:spcPct val="90000"/>
              </a:lnSpc>
            </a:pPr>
            <a:r>
              <a:rPr lang="it-IT" i="1" dirty="0"/>
              <a:t>liberazione da ogni dolore</a:t>
            </a:r>
          </a:p>
          <a:p>
            <a:pPr lvl="1">
              <a:lnSpc>
                <a:spcPct val="90000"/>
              </a:lnSpc>
            </a:pPr>
            <a:r>
              <a:rPr lang="it-IT" i="1" dirty="0"/>
              <a:t>condizione di beatitudine, pace, serenità, quiete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1000" fill="hold"/>
                                        <p:tgtEl>
                                          <p:spTgt spid="27650"/>
                                        </p:tgtEl>
                                        <p:attrNameLst>
                                          <p:attrName>ppt_w</p:attrName>
                                        </p:attrNameLst>
                                      </p:cBhvr>
                                      <p:tavLst>
                                        <p:tav tm="0">
                                          <p:val>
                                            <p:strVal val="#ppt_w*0.70"/>
                                          </p:val>
                                        </p:tav>
                                        <p:tav tm="100000">
                                          <p:val>
                                            <p:strVal val="#ppt_w"/>
                                          </p:val>
                                        </p:tav>
                                      </p:tavLst>
                                    </p:anim>
                                    <p:anim calcmode="lin" valueType="num">
                                      <p:cBhvr>
                                        <p:cTn id="8" dur="1000" fill="hold"/>
                                        <p:tgtEl>
                                          <p:spTgt spid="27650"/>
                                        </p:tgtEl>
                                        <p:attrNameLst>
                                          <p:attrName>ppt_h</p:attrName>
                                        </p:attrNameLst>
                                      </p:cBhvr>
                                      <p:tavLst>
                                        <p:tav tm="0">
                                          <p:val>
                                            <p:strVal val="#ppt_h"/>
                                          </p:val>
                                        </p:tav>
                                        <p:tav tm="100000">
                                          <p:val>
                                            <p:strVal val="#ppt_h"/>
                                          </p:val>
                                        </p:tav>
                                      </p:tavLst>
                                    </p:anim>
                                    <p:animEffect transition="in" filter="fade">
                                      <p:cBhvr>
                                        <p:cTn id="9" dur="1000"/>
                                        <p:tgtEl>
                                          <p:spTgt spid="2765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7651">
                                            <p:txEl>
                                              <p:pRg st="0" end="0"/>
                                            </p:txEl>
                                          </p:spTgt>
                                        </p:tgtEl>
                                        <p:attrNameLst>
                                          <p:attrName>style.visibility</p:attrName>
                                        </p:attrNameLst>
                                      </p:cBhvr>
                                      <p:to>
                                        <p:strVal val="visible"/>
                                      </p:to>
                                    </p:set>
                                    <p:anim calcmode="lin" valueType="num">
                                      <p:cBhvr additive="base">
                                        <p:cTn id="14"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7651">
                                            <p:txEl>
                                              <p:pRg st="1" end="1"/>
                                            </p:txEl>
                                          </p:spTgt>
                                        </p:tgtEl>
                                        <p:attrNameLst>
                                          <p:attrName>style.visibility</p:attrName>
                                        </p:attrNameLst>
                                      </p:cBhvr>
                                      <p:to>
                                        <p:strVal val="visible"/>
                                      </p:to>
                                    </p:set>
                                    <p:anim calcmode="lin" valueType="num">
                                      <p:cBhvr additive="base">
                                        <p:cTn id="20"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7651">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7651">
                                            <p:txEl>
                                              <p:pRg st="2" end="2"/>
                                            </p:txEl>
                                          </p:spTgt>
                                        </p:tgtEl>
                                        <p:attrNameLst>
                                          <p:attrName>style.visibility</p:attrName>
                                        </p:attrNameLst>
                                      </p:cBhvr>
                                      <p:to>
                                        <p:strVal val="visible"/>
                                      </p:to>
                                    </p:set>
                                    <p:anim calcmode="lin" valueType="num">
                                      <p:cBhvr additive="base">
                                        <p:cTn id="24"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7651">
                                            <p:txEl>
                                              <p:pRg st="3" end="3"/>
                                            </p:txEl>
                                          </p:spTgt>
                                        </p:tgtEl>
                                        <p:attrNameLst>
                                          <p:attrName>style.visibility</p:attrName>
                                        </p:attrNameLst>
                                      </p:cBhvr>
                                      <p:to>
                                        <p:strVal val="visible"/>
                                      </p:to>
                                    </p:set>
                                    <p:anim calcmode="lin" valueType="num">
                                      <p:cBhvr additive="base">
                                        <p:cTn id="30"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7651">
                                            <p:txEl>
                                              <p:pRg st="3" end="3"/>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7651">
                                            <p:txEl>
                                              <p:pRg st="4" end="4"/>
                                            </p:txEl>
                                          </p:spTgt>
                                        </p:tgtEl>
                                        <p:attrNameLst>
                                          <p:attrName>style.visibility</p:attrName>
                                        </p:attrNameLst>
                                      </p:cBhvr>
                                      <p:to>
                                        <p:strVal val="visible"/>
                                      </p:to>
                                    </p:set>
                                    <p:anim calcmode="lin" valueType="num">
                                      <p:cBhvr additive="base">
                                        <p:cTn id="34"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7651">
                                            <p:txEl>
                                              <p:pRg st="4" end="4"/>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7651">
                                            <p:txEl>
                                              <p:pRg st="5" end="5"/>
                                            </p:txEl>
                                          </p:spTgt>
                                        </p:tgtEl>
                                        <p:attrNameLst>
                                          <p:attrName>style.visibility</p:attrName>
                                        </p:attrNameLst>
                                      </p:cBhvr>
                                      <p:to>
                                        <p:strVal val="visible"/>
                                      </p:to>
                                    </p:set>
                                    <p:anim calcmode="lin" valueType="num">
                                      <p:cBhvr additive="base">
                                        <p:cTn id="38"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7651">
                                            <p:txEl>
                                              <p:pRg st="5" end="5"/>
                                            </p:txEl>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27651">
                                            <p:txEl>
                                              <p:pRg st="6" end="6"/>
                                            </p:txEl>
                                          </p:spTgt>
                                        </p:tgtEl>
                                        <p:attrNameLst>
                                          <p:attrName>style.visibility</p:attrName>
                                        </p:attrNameLst>
                                      </p:cBhvr>
                                      <p:to>
                                        <p:strVal val="visible"/>
                                      </p:to>
                                    </p:set>
                                    <p:anim calcmode="lin" valueType="num">
                                      <p:cBhvr additive="base">
                                        <p:cTn id="42" dur="500" fill="hold"/>
                                        <p:tgtEl>
                                          <p:spTgt spid="27651">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765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effectLst>
            <a:reflection blurRad="6350" stA="50000" endA="300" endPos="55000" dir="5400000" sy="-100000" algn="bl" rotWithShape="0"/>
          </a:effectLst>
        </p:spPr>
        <p:txBody>
          <a:bodyPr/>
          <a:lstStyle/>
          <a:p>
            <a:pPr algn="ctr"/>
            <a:r>
              <a:rPr lang="it-IT" dirty="0" smtClean="0">
                <a:solidFill>
                  <a:srgbClr val="FF0000"/>
                </a:solidFill>
              </a:rPr>
              <a:t>Il nulla</a:t>
            </a:r>
            <a:endParaRPr lang="it-IT" i="1" dirty="0">
              <a:solidFill>
                <a:srgbClr val="FF0000"/>
              </a:solidFill>
            </a:endParaRPr>
          </a:p>
        </p:txBody>
      </p:sp>
      <p:sp>
        <p:nvSpPr>
          <p:cNvPr id="33795" name="Rectangle 3"/>
          <p:cNvSpPr>
            <a:spLocks noGrp="1" noChangeArrowheads="1"/>
          </p:cNvSpPr>
          <p:nvPr>
            <p:ph sz="quarter" idx="1"/>
          </p:nvPr>
        </p:nvSpPr>
        <p:spPr>
          <a:xfrm>
            <a:off x="914400" y="1447800"/>
            <a:ext cx="7772400" cy="2557264"/>
          </a:xfrm>
        </p:spPr>
        <p:txBody>
          <a:bodyPr/>
          <a:lstStyle/>
          <a:p>
            <a:r>
              <a:rPr lang="it-IT" dirty="0" smtClean="0"/>
              <a:t>Non è il </a:t>
            </a:r>
            <a:r>
              <a:rPr lang="it-IT" i="1" dirty="0" smtClean="0"/>
              <a:t>niente</a:t>
            </a:r>
          </a:p>
          <a:p>
            <a:r>
              <a:rPr lang="it-IT" dirty="0" smtClean="0"/>
              <a:t>È un nulla </a:t>
            </a:r>
            <a:r>
              <a:rPr lang="it-IT" i="1" dirty="0" smtClean="0"/>
              <a:t>relativo al mondo </a:t>
            </a:r>
            <a:r>
              <a:rPr lang="it-IT" dirty="0" smtClean="0"/>
              <a:t>(</a:t>
            </a:r>
            <a:r>
              <a:rPr lang="it-IT" b="1" dirty="0" smtClean="0"/>
              <a:t>negazione del mondo</a:t>
            </a:r>
            <a:r>
              <a:rPr lang="it-IT" dirty="0" smtClean="0"/>
              <a:t>)</a:t>
            </a:r>
          </a:p>
          <a:p>
            <a:r>
              <a:rPr lang="it-IT" dirty="0" smtClean="0"/>
              <a:t>Il mondo è il vero nulla! Il </a:t>
            </a:r>
            <a:r>
              <a:rPr lang="it-IT" b="1" dirty="0" smtClean="0"/>
              <a:t>nirvana è un tutto</a:t>
            </a:r>
            <a:r>
              <a:rPr lang="it-IT" dirty="0" smtClean="0"/>
              <a:t>, un oceano di pace, di serenità.</a:t>
            </a:r>
            <a:endParaRPr lang="it-IT" dirty="0"/>
          </a:p>
        </p:txBody>
      </p:sp>
      <p:sp>
        <p:nvSpPr>
          <p:cNvPr id="4" name="CasellaDiTesto 3"/>
          <p:cNvSpPr txBox="1"/>
          <p:nvPr/>
        </p:nvSpPr>
        <p:spPr>
          <a:xfrm>
            <a:off x="467544" y="3933056"/>
            <a:ext cx="8280920"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400" dirty="0" smtClean="0"/>
              <a:t>“Quel che rimane dopo la soppressione completa della volontà è certamente il nulla per tutti coloro che sono ancora pieni della volontà. Ma per gli altri, in cui la volontà si è distolta da se stessa e rinnegata, questo nostro universo tanto reale, con tutti i suoi soli e le sue vie lattee è, esso, il nulla”.</a:t>
            </a: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ppt_w</p:attrName>
                                        </p:attrNameLst>
                                      </p:cBhvr>
                                      <p:tavLst>
                                        <p:tav tm="0">
                                          <p:val>
                                            <p:strVal val="#ppt_w*0.70"/>
                                          </p:val>
                                        </p:tav>
                                        <p:tav tm="100000">
                                          <p:val>
                                            <p:strVal val="#ppt_w"/>
                                          </p:val>
                                        </p:tav>
                                      </p:tavLst>
                                    </p:anim>
                                    <p:anim calcmode="lin" valueType="num">
                                      <p:cBhvr>
                                        <p:cTn id="8" dur="1000" fill="hold"/>
                                        <p:tgtEl>
                                          <p:spTgt spid="33794"/>
                                        </p:tgtEl>
                                        <p:attrNameLst>
                                          <p:attrName>ppt_h</p:attrName>
                                        </p:attrNameLst>
                                      </p:cBhvr>
                                      <p:tavLst>
                                        <p:tav tm="0">
                                          <p:val>
                                            <p:strVal val="#ppt_h"/>
                                          </p:val>
                                        </p:tav>
                                        <p:tav tm="100000">
                                          <p:val>
                                            <p:strVal val="#ppt_h"/>
                                          </p:val>
                                        </p:tav>
                                      </p:tavLst>
                                    </p:anim>
                                    <p:animEffect transition="in" filter="fade">
                                      <p:cBhvr>
                                        <p:cTn id="9" dur="1000"/>
                                        <p:tgtEl>
                                          <p:spTgt spid="3379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3795">
                                            <p:txEl>
                                              <p:pRg st="0" end="0"/>
                                            </p:txEl>
                                          </p:spTgt>
                                        </p:tgtEl>
                                        <p:attrNameLst>
                                          <p:attrName>style.visibility</p:attrName>
                                        </p:attrNameLst>
                                      </p:cBhvr>
                                      <p:to>
                                        <p:strVal val="visible"/>
                                      </p:to>
                                    </p:set>
                                    <p:anim calcmode="lin" valueType="num">
                                      <p:cBhvr additive="base">
                                        <p:cTn id="14"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37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3795">
                                            <p:txEl>
                                              <p:pRg st="1" end="1"/>
                                            </p:txEl>
                                          </p:spTgt>
                                        </p:tgtEl>
                                        <p:attrNameLst>
                                          <p:attrName>style.visibility</p:attrName>
                                        </p:attrNameLst>
                                      </p:cBhvr>
                                      <p:to>
                                        <p:strVal val="visible"/>
                                      </p:to>
                                    </p:set>
                                    <p:anim calcmode="lin" valueType="num">
                                      <p:cBhvr additive="base">
                                        <p:cTn id="20" dur="5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37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3795">
                                            <p:txEl>
                                              <p:pRg st="2" end="2"/>
                                            </p:txEl>
                                          </p:spTgt>
                                        </p:tgtEl>
                                        <p:attrNameLst>
                                          <p:attrName>style.visibility</p:attrName>
                                        </p:attrNameLst>
                                      </p:cBhvr>
                                      <p:to>
                                        <p:strVal val="visible"/>
                                      </p:to>
                                    </p:set>
                                    <p:anim calcmode="lin" valueType="num">
                                      <p:cBhvr additive="base">
                                        <p:cTn id="26"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strVal val="#ppt_w*0.70"/>
                                          </p:val>
                                        </p:tav>
                                        <p:tav tm="100000">
                                          <p:val>
                                            <p:strVal val="#ppt_w"/>
                                          </p:val>
                                        </p:tav>
                                      </p:tavLst>
                                    </p:anim>
                                    <p:anim calcmode="lin" valueType="num">
                                      <p:cBhvr>
                                        <p:cTn id="33" dur="1000" fill="hold"/>
                                        <p:tgtEl>
                                          <p:spTgt spid="4"/>
                                        </p:tgtEl>
                                        <p:attrNameLst>
                                          <p:attrName>ppt_h</p:attrName>
                                        </p:attrNameLst>
                                      </p:cBhvr>
                                      <p:tavLst>
                                        <p:tav tm="0">
                                          <p:val>
                                            <p:strVal val="#ppt_h"/>
                                          </p:val>
                                        </p:tav>
                                        <p:tav tm="100000">
                                          <p:val>
                                            <p:strVal val="#ppt_h"/>
                                          </p:val>
                                        </p:tav>
                                      </p:tavLst>
                                    </p:anim>
                                    <p:animEffect transition="in" filter="fade">
                                      <p:cBhvr>
                                        <p:cTn id="3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arrotondato 9"/>
          <p:cNvSpPr/>
          <p:nvPr/>
        </p:nvSpPr>
        <p:spPr>
          <a:xfrm>
            <a:off x="3214678" y="2143116"/>
            <a:ext cx="5072098" cy="442915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normAutofit/>
          </a:bodyPr>
          <a:lstStyle/>
          <a:p>
            <a:pPr algn="ctr"/>
            <a:r>
              <a:rPr lang="it-IT" dirty="0" smtClean="0">
                <a:solidFill>
                  <a:srgbClr val="FF0000"/>
                </a:solidFill>
                <a:effectLst>
                  <a:reflection blurRad="6350" stA="55000" endA="300" endPos="45500" dir="5400000" sy="-100000" algn="bl" rotWithShape="0"/>
                </a:effectLst>
              </a:rPr>
              <a:t>Desiderare è soffrire</a:t>
            </a:r>
            <a:endParaRPr lang="it-IT" dirty="0"/>
          </a:p>
        </p:txBody>
      </p:sp>
      <p:sp>
        <p:nvSpPr>
          <p:cNvPr id="4" name="CasellaDiTesto 3"/>
          <p:cNvSpPr txBox="1"/>
          <p:nvPr/>
        </p:nvSpPr>
        <p:spPr>
          <a:xfrm>
            <a:off x="714348" y="1857364"/>
            <a:ext cx="1785950" cy="523220"/>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800" dirty="0" smtClean="0"/>
              <a:t>Volontà</a:t>
            </a:r>
            <a:endParaRPr lang="it-IT" sz="2800" dirty="0"/>
          </a:p>
        </p:txBody>
      </p:sp>
      <p:sp>
        <p:nvSpPr>
          <p:cNvPr id="6" name="CasellaDiTesto 5"/>
          <p:cNvSpPr txBox="1"/>
          <p:nvPr/>
        </p:nvSpPr>
        <p:spPr>
          <a:xfrm>
            <a:off x="1857356" y="2571744"/>
            <a:ext cx="292895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t>DESIDERARE</a:t>
            </a:r>
            <a:endParaRPr lang="it-IT" sz="2400" dirty="0"/>
          </a:p>
        </p:txBody>
      </p:sp>
      <p:sp>
        <p:nvSpPr>
          <p:cNvPr id="7" name="CasellaDiTesto 6"/>
          <p:cNvSpPr txBox="1"/>
          <p:nvPr/>
        </p:nvSpPr>
        <p:spPr>
          <a:xfrm>
            <a:off x="3500430" y="3214686"/>
            <a:ext cx="4357718"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smtClean="0"/>
              <a:t>Stato di tensione continua (mancanza di qualcosa)</a:t>
            </a:r>
            <a:endParaRPr lang="it-IT" sz="2400" dirty="0"/>
          </a:p>
        </p:txBody>
      </p:sp>
      <p:sp>
        <p:nvSpPr>
          <p:cNvPr id="8" name="CasellaDiTesto 7"/>
          <p:cNvSpPr txBox="1"/>
          <p:nvPr/>
        </p:nvSpPr>
        <p:spPr>
          <a:xfrm>
            <a:off x="3500430" y="4214818"/>
            <a:ext cx="435771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smtClean="0"/>
              <a:t>E’ dolore, sofferenza</a:t>
            </a:r>
            <a:endParaRPr lang="it-IT" sz="2400" dirty="0"/>
          </a:p>
        </p:txBody>
      </p:sp>
      <p:sp>
        <p:nvSpPr>
          <p:cNvPr id="9" name="CasellaDiTesto 8"/>
          <p:cNvSpPr txBox="1"/>
          <p:nvPr/>
        </p:nvSpPr>
        <p:spPr>
          <a:xfrm>
            <a:off x="3500430" y="4857760"/>
            <a:ext cx="4357718"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smtClean="0"/>
              <a:t>Dove c’è più consapevolezza (uomo) c’è più dolore</a:t>
            </a:r>
            <a:endParaRPr lang="it-IT" sz="2400" dirty="0"/>
          </a:p>
        </p:txBody>
      </p:sp>
      <p:sp>
        <p:nvSpPr>
          <p:cNvPr id="11" name="CasellaDiTesto 10"/>
          <p:cNvSpPr txBox="1"/>
          <p:nvPr/>
        </p:nvSpPr>
        <p:spPr>
          <a:xfrm>
            <a:off x="500034" y="3643314"/>
            <a:ext cx="2571768" cy="1477328"/>
          </a:xfrm>
          <a:prstGeom prst="rect">
            <a:avLst/>
          </a:prstGeom>
          <a:noFill/>
        </p:spPr>
        <p:txBody>
          <a:bodyPr wrap="square" rtlCol="0">
            <a:spAutoFit/>
          </a:bodyPr>
          <a:lstStyle/>
          <a:p>
            <a:r>
              <a:rPr lang="it-IT" i="1" dirty="0" smtClean="0"/>
              <a:t>È infinita; vuole sempre, vuole tutto, non ha altro scopo che la sua stessa affermazione</a:t>
            </a:r>
            <a:endParaRPr lang="it-IT"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Horizont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arn(inHorizontal)">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arn(inHorizontal)">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6"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barn(inHorizontal)">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P spid="8" grpId="0" animBg="1"/>
      <p:bldP spid="9"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lgn="ctr"/>
            <a:r>
              <a:rPr lang="it-IT" dirty="0" smtClean="0">
                <a:solidFill>
                  <a:srgbClr val="FF0000"/>
                </a:solidFill>
                <a:effectLst>
                  <a:reflection blurRad="6350" stA="55000" endA="300" endPos="45500" dir="5400000" sy="-100000" algn="bl" rotWithShape="0"/>
                </a:effectLst>
              </a:rPr>
              <a:t>Dolore, piacere </a:t>
            </a:r>
            <a:r>
              <a:rPr lang="it-IT" dirty="0">
                <a:solidFill>
                  <a:srgbClr val="FF0000"/>
                </a:solidFill>
                <a:effectLst>
                  <a:reflection blurRad="6350" stA="55000" endA="300" endPos="45500" dir="5400000" sy="-100000" algn="bl" rotWithShape="0"/>
                </a:effectLst>
              </a:rPr>
              <a:t>e </a:t>
            </a:r>
            <a:r>
              <a:rPr lang="it-IT" dirty="0" smtClean="0">
                <a:solidFill>
                  <a:srgbClr val="FF0000"/>
                </a:solidFill>
                <a:effectLst>
                  <a:reflection blurRad="6350" stA="55000" endA="300" endPos="45500" dir="5400000" sy="-100000" algn="bl" rotWithShape="0"/>
                </a:effectLst>
              </a:rPr>
              <a:t>noia</a:t>
            </a:r>
            <a:endParaRPr lang="it-IT" dirty="0">
              <a:solidFill>
                <a:srgbClr val="FF0000"/>
              </a:solidFill>
              <a:effectLst>
                <a:reflection blurRad="6350" stA="55000" endA="300" endPos="45500" dir="5400000" sy="-100000" algn="bl" rotWithShape="0"/>
              </a:effectLst>
            </a:endParaRPr>
          </a:p>
        </p:txBody>
      </p:sp>
      <p:sp>
        <p:nvSpPr>
          <p:cNvPr id="93187" name="Rectangle 3"/>
          <p:cNvSpPr>
            <a:spLocks noGrp="1" noChangeArrowheads="1"/>
          </p:cNvSpPr>
          <p:nvPr>
            <p:ph sz="quarter" idx="1"/>
          </p:nvPr>
        </p:nvSpPr>
        <p:spPr>
          <a:xfrm>
            <a:off x="914400" y="1447800"/>
            <a:ext cx="7772400" cy="3124208"/>
          </a:xfrm>
        </p:spPr>
        <p:txBody>
          <a:bodyPr>
            <a:normAutofit/>
          </a:bodyPr>
          <a:lstStyle/>
          <a:p>
            <a:r>
              <a:rPr lang="it-IT" sz="2400" dirty="0" smtClean="0"/>
              <a:t>Vita = </a:t>
            </a:r>
            <a:r>
              <a:rPr lang="it-IT" sz="2800" dirty="0" smtClean="0">
                <a:solidFill>
                  <a:srgbClr val="002060"/>
                </a:solidFill>
                <a:effectLst>
                  <a:outerShdw blurRad="38100" dist="38100" dir="2700000" algn="tl">
                    <a:srgbClr val="000000">
                      <a:alpha val="43137"/>
                    </a:srgbClr>
                  </a:outerShdw>
                </a:effectLst>
              </a:rPr>
              <a:t>dolore</a:t>
            </a:r>
          </a:p>
          <a:p>
            <a:r>
              <a:rPr lang="it-IT" sz="2400" b="1" dirty="0" smtClean="0"/>
              <a:t>Godimento</a:t>
            </a:r>
            <a:r>
              <a:rPr lang="it-IT" sz="2400" dirty="0" smtClean="0"/>
              <a:t> (</a:t>
            </a:r>
            <a:r>
              <a:rPr lang="it-IT" sz="2400" i="1" dirty="0" smtClean="0"/>
              <a:t>fisico</a:t>
            </a:r>
            <a:r>
              <a:rPr lang="it-IT" sz="2400" dirty="0" smtClean="0"/>
              <a:t>) e </a:t>
            </a:r>
            <a:r>
              <a:rPr lang="it-IT" sz="2400" b="1" dirty="0" smtClean="0"/>
              <a:t>gioia</a:t>
            </a:r>
            <a:r>
              <a:rPr lang="it-IT" sz="2400" dirty="0" smtClean="0"/>
              <a:t> (</a:t>
            </a:r>
            <a:r>
              <a:rPr lang="it-IT" sz="2400" i="1" dirty="0" smtClean="0"/>
              <a:t>psichica</a:t>
            </a:r>
            <a:r>
              <a:rPr lang="it-IT" sz="2400" dirty="0" smtClean="0"/>
              <a:t>) sono solo </a:t>
            </a:r>
            <a:r>
              <a:rPr lang="it-IT" sz="2400" u="sng" dirty="0" smtClean="0"/>
              <a:t>temporanea cessazione del dolore </a:t>
            </a:r>
            <a:r>
              <a:rPr lang="it-IT" sz="2400" dirty="0" smtClean="0">
                <a:sym typeface="Wingdings" pitchFamily="2" charset="2"/>
              </a:rPr>
              <a:t> il piacere deriva sempre da un precedente stato di tensione (desiderio = sofferenza)</a:t>
            </a:r>
          </a:p>
          <a:p>
            <a:r>
              <a:rPr lang="it-IT" sz="2400" dirty="0" smtClean="0">
                <a:sym typeface="Wingdings" pitchFamily="2" charset="2"/>
              </a:rPr>
              <a:t>Non appena il desiderio è soddisfatto, cessa anche il piacere</a:t>
            </a: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additive="base">
                                        <p:cTn id="7" dur="500" fill="hold"/>
                                        <p:tgtEl>
                                          <p:spTgt spid="93186"/>
                                        </p:tgtEl>
                                        <p:attrNameLst>
                                          <p:attrName>ppt_x</p:attrName>
                                        </p:attrNameLst>
                                      </p:cBhvr>
                                      <p:tavLst>
                                        <p:tav tm="0">
                                          <p:val>
                                            <p:strVal val="#ppt_x"/>
                                          </p:val>
                                        </p:tav>
                                        <p:tav tm="100000">
                                          <p:val>
                                            <p:strVal val="#ppt_x"/>
                                          </p:val>
                                        </p:tav>
                                      </p:tavLst>
                                    </p:anim>
                                    <p:anim calcmode="lin" valueType="num">
                                      <p:cBhvr additive="base">
                                        <p:cTn id="8" dur="500" fill="hold"/>
                                        <p:tgtEl>
                                          <p:spTgt spid="9318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93187">
                                            <p:txEl>
                                              <p:pRg st="0" end="0"/>
                                            </p:txEl>
                                          </p:spTgt>
                                        </p:tgtEl>
                                        <p:attrNameLst>
                                          <p:attrName>style.visibility</p:attrName>
                                        </p:attrNameLst>
                                      </p:cBhvr>
                                      <p:to>
                                        <p:strVal val="visible"/>
                                      </p:to>
                                    </p:set>
                                    <p:animEffect transition="in" filter="diamond(in)">
                                      <p:cBhvr>
                                        <p:cTn id="13" dur="2000"/>
                                        <p:tgtEl>
                                          <p:spTgt spid="9318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93187">
                                            <p:txEl>
                                              <p:pRg st="1" end="1"/>
                                            </p:txEl>
                                          </p:spTgt>
                                        </p:tgtEl>
                                        <p:attrNameLst>
                                          <p:attrName>style.visibility</p:attrName>
                                        </p:attrNameLst>
                                      </p:cBhvr>
                                      <p:to>
                                        <p:strVal val="visible"/>
                                      </p:to>
                                    </p:set>
                                    <p:animEffect transition="in" filter="diamond(in)">
                                      <p:cBhvr>
                                        <p:cTn id="18" dur="2000"/>
                                        <p:tgtEl>
                                          <p:spTgt spid="931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93187">
                                            <p:txEl>
                                              <p:pRg st="2" end="2"/>
                                            </p:txEl>
                                          </p:spTgt>
                                        </p:tgtEl>
                                        <p:attrNameLst>
                                          <p:attrName>style.visibility</p:attrName>
                                        </p:attrNameLst>
                                      </p:cBhvr>
                                      <p:to>
                                        <p:strVal val="visible"/>
                                      </p:to>
                                    </p:set>
                                    <p:animEffect transition="in" filter="diamond(in)">
                                      <p:cBhvr>
                                        <p:cTn id="23" dur="2000"/>
                                        <p:tgtEl>
                                          <p:spTgt spid="931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lgn="ctr"/>
            <a:r>
              <a:rPr lang="it-IT" dirty="0">
                <a:solidFill>
                  <a:srgbClr val="FF0000"/>
                </a:solidFill>
                <a:effectLst>
                  <a:reflection blurRad="6350" stA="55000" endA="300" endPos="45500" dir="5400000" sy="-100000" algn="bl" rotWithShape="0"/>
                </a:effectLst>
              </a:rPr>
              <a:t>Dolore, Piacere, Noia</a:t>
            </a:r>
          </a:p>
        </p:txBody>
      </p:sp>
      <p:sp>
        <p:nvSpPr>
          <p:cNvPr id="95237" name="Oval 5"/>
          <p:cNvSpPr>
            <a:spLocks noChangeArrowheads="1"/>
          </p:cNvSpPr>
          <p:nvPr/>
        </p:nvSpPr>
        <p:spPr bwMode="auto">
          <a:xfrm>
            <a:off x="683568" y="1916832"/>
            <a:ext cx="1801961" cy="605909"/>
          </a:xfrm>
          <a:prstGeom prst="ellipse">
            <a:avLst/>
          </a:prstGeom>
          <a:ln>
            <a:solidFill>
              <a:srgbClr val="0070C0"/>
            </a:solidFill>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pPr algn="ctr"/>
            <a:r>
              <a:rPr lang="it-IT" sz="2200" b="1">
                <a:solidFill>
                  <a:schemeClr val="tx1"/>
                </a:solidFill>
              </a:rPr>
              <a:t>Dolore</a:t>
            </a:r>
          </a:p>
        </p:txBody>
      </p:sp>
      <p:sp>
        <p:nvSpPr>
          <p:cNvPr id="95239" name="Oval 7"/>
          <p:cNvSpPr>
            <a:spLocks noChangeArrowheads="1"/>
          </p:cNvSpPr>
          <p:nvPr/>
        </p:nvSpPr>
        <p:spPr bwMode="auto">
          <a:xfrm>
            <a:off x="2267744" y="3429000"/>
            <a:ext cx="2016894" cy="605909"/>
          </a:xfrm>
          <a:prstGeom prst="ellipse">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square" anchor="ctr">
            <a:spAutoFit/>
          </a:bodyPr>
          <a:lstStyle/>
          <a:p>
            <a:pPr algn="ctr"/>
            <a:r>
              <a:rPr lang="it-IT" sz="2200" b="1" dirty="0"/>
              <a:t>Piacere</a:t>
            </a:r>
          </a:p>
        </p:txBody>
      </p:sp>
      <p:sp>
        <p:nvSpPr>
          <p:cNvPr id="95240" name="Oval 8"/>
          <p:cNvSpPr>
            <a:spLocks noChangeArrowheads="1"/>
          </p:cNvSpPr>
          <p:nvPr/>
        </p:nvSpPr>
        <p:spPr bwMode="auto">
          <a:xfrm>
            <a:off x="3059832" y="4992797"/>
            <a:ext cx="1439862" cy="605909"/>
          </a:xfrm>
          <a:prstGeom prst="ellipse">
            <a:avLst/>
          </a:prstGeom>
          <a:ln>
            <a:solidFill>
              <a:schemeClr val="tx1"/>
            </a:solidFill>
            <a:headEnd/>
            <a:tailEnd/>
          </a:ln>
        </p:spPr>
        <p:style>
          <a:lnRef idx="2">
            <a:schemeClr val="accent2"/>
          </a:lnRef>
          <a:fillRef idx="1">
            <a:schemeClr val="lt1"/>
          </a:fillRef>
          <a:effectRef idx="0">
            <a:schemeClr val="accent2"/>
          </a:effectRef>
          <a:fontRef idx="minor">
            <a:schemeClr val="dk1"/>
          </a:fontRef>
        </p:style>
        <p:txBody>
          <a:bodyPr anchor="ctr">
            <a:spAutoFit/>
          </a:bodyPr>
          <a:lstStyle/>
          <a:p>
            <a:pPr algn="ctr"/>
            <a:r>
              <a:rPr lang="it-IT" sz="2200" b="1" dirty="0"/>
              <a:t>Noia</a:t>
            </a:r>
          </a:p>
        </p:txBody>
      </p:sp>
      <p:sp>
        <p:nvSpPr>
          <p:cNvPr id="95241" name="Text Box 9"/>
          <p:cNvSpPr txBox="1">
            <a:spLocks noChangeArrowheads="1"/>
          </p:cNvSpPr>
          <p:nvPr/>
        </p:nvSpPr>
        <p:spPr bwMode="auto">
          <a:xfrm>
            <a:off x="3347864" y="1556792"/>
            <a:ext cx="4392613" cy="1200329"/>
          </a:xfrm>
          <a:prstGeom prst="rect">
            <a:avLst/>
          </a:prstGeom>
          <a:noFill/>
          <a:ln w="9525" algn="ctr">
            <a:noFill/>
            <a:miter lim="800000"/>
            <a:headEnd/>
            <a:tailEnd/>
          </a:ln>
          <a:effectLst/>
        </p:spPr>
        <p:txBody>
          <a:bodyPr>
            <a:spAutoFit/>
          </a:bodyPr>
          <a:lstStyle/>
          <a:p>
            <a:r>
              <a:rPr lang="it-IT" sz="2400" dirty="0" smtClean="0"/>
              <a:t>Vita = desiderare = costante stato di tensione (manca qualcosa) = dolore</a:t>
            </a:r>
          </a:p>
        </p:txBody>
      </p:sp>
      <p:sp>
        <p:nvSpPr>
          <p:cNvPr id="95243" name="Text Box 11"/>
          <p:cNvSpPr txBox="1">
            <a:spLocks noChangeArrowheads="1"/>
          </p:cNvSpPr>
          <p:nvPr/>
        </p:nvSpPr>
        <p:spPr bwMode="auto">
          <a:xfrm>
            <a:off x="4967982" y="4509120"/>
            <a:ext cx="4176018" cy="1569660"/>
          </a:xfrm>
          <a:prstGeom prst="rect">
            <a:avLst/>
          </a:prstGeom>
          <a:noFill/>
          <a:ln w="9525" algn="ctr">
            <a:noFill/>
            <a:miter lim="800000"/>
            <a:headEnd/>
            <a:tailEnd/>
          </a:ln>
          <a:effectLst/>
        </p:spPr>
        <p:txBody>
          <a:bodyPr wrap="square">
            <a:spAutoFit/>
          </a:bodyPr>
          <a:lstStyle/>
          <a:p>
            <a:r>
              <a:rPr lang="it-IT" sz="2400" dirty="0"/>
              <a:t>Subentra quando viene meno </a:t>
            </a:r>
            <a:r>
              <a:rPr lang="it-IT" sz="2400" dirty="0" smtClean="0"/>
              <a:t>la spinta </a:t>
            </a:r>
            <a:r>
              <a:rPr lang="it-IT" sz="2400" dirty="0"/>
              <a:t>del </a:t>
            </a:r>
            <a:r>
              <a:rPr lang="it-IT" sz="2400" dirty="0" smtClean="0"/>
              <a:t>desiderio, </a:t>
            </a:r>
            <a:r>
              <a:rPr lang="it-IT" sz="2400" dirty="0"/>
              <a:t>il pungolo delle preoccupazioni.</a:t>
            </a:r>
          </a:p>
        </p:txBody>
      </p:sp>
      <p:pic>
        <p:nvPicPr>
          <p:cNvPr id="95245" name="Picture 13" descr="pendolo"/>
          <p:cNvPicPr>
            <a:picLocks noChangeAspect="1" noChangeArrowheads="1"/>
          </p:cNvPicPr>
          <p:nvPr/>
        </p:nvPicPr>
        <p:blipFill>
          <a:blip r:embed="rId2" cstate="print"/>
          <a:srcRect/>
          <a:stretch>
            <a:fillRect/>
          </a:stretch>
        </p:blipFill>
        <p:spPr bwMode="auto">
          <a:xfrm>
            <a:off x="323528" y="4149080"/>
            <a:ext cx="2594956" cy="2441699"/>
          </a:xfrm>
          <a:prstGeom prst="rect">
            <a:avLst/>
          </a:prstGeom>
          <a:noFill/>
        </p:spPr>
      </p:pic>
      <p:sp>
        <p:nvSpPr>
          <p:cNvPr id="11" name="CasellaDiTesto 10"/>
          <p:cNvSpPr txBox="1"/>
          <p:nvPr/>
        </p:nvSpPr>
        <p:spPr>
          <a:xfrm>
            <a:off x="1115616" y="4437112"/>
            <a:ext cx="7143800" cy="1200329"/>
          </a:xfrm>
          <a:prstGeom prst="rect">
            <a:avLst/>
          </a:prstGeom>
          <a:noFill/>
        </p:spPr>
        <p:txBody>
          <a:bodyPr wrap="square" rtlCol="0">
            <a:spAutoFit/>
          </a:bodyPr>
          <a:lstStyle/>
          <a:p>
            <a:r>
              <a:rPr lang="it-IT" dirty="0" smtClean="0"/>
              <a:t>“Null’altro, infatti, le resterebbe, se non mostrare che la luminosa meta, nella quale l’eroe sognava di trovare la felicità, ha beffato anche lui, di modo che quando l’ha raggiunta, egli non si trova meglio di prima”</a:t>
            </a:r>
            <a:endParaRPr lang="it-IT" dirty="0"/>
          </a:p>
        </p:txBody>
      </p:sp>
      <p:sp>
        <p:nvSpPr>
          <p:cNvPr id="12" name="CasellaDiTesto 11"/>
          <p:cNvSpPr txBox="1"/>
          <p:nvPr/>
        </p:nvSpPr>
        <p:spPr>
          <a:xfrm>
            <a:off x="2771800" y="6021288"/>
            <a:ext cx="6192688" cy="646331"/>
          </a:xfrm>
          <a:prstGeom prst="rect">
            <a:avLst/>
          </a:prstGeom>
          <a:noFill/>
        </p:spPr>
        <p:txBody>
          <a:bodyPr wrap="square" rtlCol="0">
            <a:spAutoFit/>
          </a:bodyPr>
          <a:lstStyle/>
          <a:p>
            <a:r>
              <a:rPr lang="it-IT" dirty="0" smtClean="0"/>
              <a:t>La vita è un pendolo che oscilla tra dolore e noia (passando brevemente per il piacere)</a:t>
            </a:r>
            <a:endParaRPr lang="it-IT" dirty="0"/>
          </a:p>
        </p:txBody>
      </p:sp>
      <p:sp>
        <p:nvSpPr>
          <p:cNvPr id="13" name="Rettangolo 12"/>
          <p:cNvSpPr/>
          <p:nvPr/>
        </p:nvSpPr>
        <p:spPr>
          <a:xfrm>
            <a:off x="4644008" y="3140968"/>
            <a:ext cx="4071966" cy="1200329"/>
          </a:xfrm>
          <a:prstGeom prst="rect">
            <a:avLst/>
          </a:prstGeom>
        </p:spPr>
        <p:txBody>
          <a:bodyPr wrap="square">
            <a:spAutoFit/>
          </a:bodyPr>
          <a:lstStyle/>
          <a:p>
            <a:r>
              <a:rPr lang="it-IT" sz="2400" dirty="0" smtClean="0"/>
              <a:t>È solo un breve istante, illusoria fine del desiderio</a:t>
            </a: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5234"/>
                                        </p:tgtEl>
                                        <p:attrNameLst>
                                          <p:attrName>style.visibility</p:attrName>
                                        </p:attrNameLst>
                                      </p:cBhvr>
                                      <p:to>
                                        <p:strVal val="visible"/>
                                      </p:to>
                                    </p:set>
                                    <p:anim calcmode="lin" valueType="num">
                                      <p:cBhvr additive="base">
                                        <p:cTn id="7" dur="500" fill="hold"/>
                                        <p:tgtEl>
                                          <p:spTgt spid="95234"/>
                                        </p:tgtEl>
                                        <p:attrNameLst>
                                          <p:attrName>ppt_x</p:attrName>
                                        </p:attrNameLst>
                                      </p:cBhvr>
                                      <p:tavLst>
                                        <p:tav tm="0">
                                          <p:val>
                                            <p:strVal val="#ppt_x"/>
                                          </p:val>
                                        </p:tav>
                                        <p:tav tm="100000">
                                          <p:val>
                                            <p:strVal val="#ppt_x"/>
                                          </p:val>
                                        </p:tav>
                                      </p:tavLst>
                                    </p:anim>
                                    <p:anim calcmode="lin" valueType="num">
                                      <p:cBhvr additive="base">
                                        <p:cTn id="8" dur="500" fill="hold"/>
                                        <p:tgtEl>
                                          <p:spTgt spid="9523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95237"/>
                                        </p:tgtEl>
                                        <p:attrNameLst>
                                          <p:attrName>style.visibility</p:attrName>
                                        </p:attrNameLst>
                                      </p:cBhvr>
                                      <p:to>
                                        <p:strVal val="visible"/>
                                      </p:to>
                                    </p:set>
                                    <p:anim calcmode="lin" valueType="num">
                                      <p:cBhvr>
                                        <p:cTn id="13" dur="500" fill="hold"/>
                                        <p:tgtEl>
                                          <p:spTgt spid="95237"/>
                                        </p:tgtEl>
                                        <p:attrNameLst>
                                          <p:attrName>ppt_w</p:attrName>
                                        </p:attrNameLst>
                                      </p:cBhvr>
                                      <p:tavLst>
                                        <p:tav tm="0">
                                          <p:val>
                                            <p:fltVal val="0"/>
                                          </p:val>
                                        </p:tav>
                                        <p:tav tm="100000">
                                          <p:val>
                                            <p:strVal val="#ppt_w"/>
                                          </p:val>
                                        </p:tav>
                                      </p:tavLst>
                                    </p:anim>
                                    <p:anim calcmode="lin" valueType="num">
                                      <p:cBhvr>
                                        <p:cTn id="14" dur="500" fill="hold"/>
                                        <p:tgtEl>
                                          <p:spTgt spid="95237"/>
                                        </p:tgtEl>
                                        <p:attrNameLst>
                                          <p:attrName>ppt_h</p:attrName>
                                        </p:attrNameLst>
                                      </p:cBhvr>
                                      <p:tavLst>
                                        <p:tav tm="0">
                                          <p:val>
                                            <p:fltVal val="0"/>
                                          </p:val>
                                        </p:tav>
                                        <p:tav tm="100000">
                                          <p:val>
                                            <p:strVal val="#ppt_h"/>
                                          </p:val>
                                        </p:tav>
                                      </p:tavLst>
                                    </p:anim>
                                    <p:anim calcmode="lin" valueType="num">
                                      <p:cBhvr>
                                        <p:cTn id="15" dur="500" fill="hold"/>
                                        <p:tgtEl>
                                          <p:spTgt spid="95237"/>
                                        </p:tgtEl>
                                        <p:attrNameLst>
                                          <p:attrName>style.rotation</p:attrName>
                                        </p:attrNameLst>
                                      </p:cBhvr>
                                      <p:tavLst>
                                        <p:tav tm="0">
                                          <p:val>
                                            <p:fltVal val="360"/>
                                          </p:val>
                                        </p:tav>
                                        <p:tav tm="100000">
                                          <p:val>
                                            <p:fltVal val="0"/>
                                          </p:val>
                                        </p:tav>
                                      </p:tavLst>
                                    </p:anim>
                                    <p:animEffect transition="in" filter="fade">
                                      <p:cBhvr>
                                        <p:cTn id="16" dur="500"/>
                                        <p:tgtEl>
                                          <p:spTgt spid="95237"/>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95241"/>
                                        </p:tgtEl>
                                        <p:attrNameLst>
                                          <p:attrName>style.visibility</p:attrName>
                                        </p:attrNameLst>
                                      </p:cBhvr>
                                      <p:to>
                                        <p:strVal val="visible"/>
                                      </p:to>
                                    </p:set>
                                    <p:anim calcmode="lin" valueType="num">
                                      <p:cBhvr additive="base">
                                        <p:cTn id="21" dur="500" fill="hold"/>
                                        <p:tgtEl>
                                          <p:spTgt spid="95241"/>
                                        </p:tgtEl>
                                        <p:attrNameLst>
                                          <p:attrName>ppt_x</p:attrName>
                                        </p:attrNameLst>
                                      </p:cBhvr>
                                      <p:tavLst>
                                        <p:tav tm="0">
                                          <p:val>
                                            <p:strVal val="1+#ppt_w/2"/>
                                          </p:val>
                                        </p:tav>
                                        <p:tav tm="100000">
                                          <p:val>
                                            <p:strVal val="#ppt_x"/>
                                          </p:val>
                                        </p:tav>
                                      </p:tavLst>
                                    </p:anim>
                                    <p:anim calcmode="lin" valueType="num">
                                      <p:cBhvr additive="base">
                                        <p:cTn id="22" dur="500" fill="hold"/>
                                        <p:tgtEl>
                                          <p:spTgt spid="9524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9" presetClass="entr" presetSubtype="0" decel="100000" fill="hold" grpId="0" nodeType="clickEffect">
                                  <p:stCondLst>
                                    <p:cond delay="0"/>
                                  </p:stCondLst>
                                  <p:childTnLst>
                                    <p:set>
                                      <p:cBhvr>
                                        <p:cTn id="26" dur="1" fill="hold">
                                          <p:stCondLst>
                                            <p:cond delay="0"/>
                                          </p:stCondLst>
                                        </p:cTn>
                                        <p:tgtEl>
                                          <p:spTgt spid="95239"/>
                                        </p:tgtEl>
                                        <p:attrNameLst>
                                          <p:attrName>style.visibility</p:attrName>
                                        </p:attrNameLst>
                                      </p:cBhvr>
                                      <p:to>
                                        <p:strVal val="visible"/>
                                      </p:to>
                                    </p:set>
                                    <p:anim calcmode="lin" valueType="num">
                                      <p:cBhvr>
                                        <p:cTn id="27" dur="500" fill="hold"/>
                                        <p:tgtEl>
                                          <p:spTgt spid="95239"/>
                                        </p:tgtEl>
                                        <p:attrNameLst>
                                          <p:attrName>ppt_w</p:attrName>
                                        </p:attrNameLst>
                                      </p:cBhvr>
                                      <p:tavLst>
                                        <p:tav tm="0">
                                          <p:val>
                                            <p:fltVal val="0"/>
                                          </p:val>
                                        </p:tav>
                                        <p:tav tm="100000">
                                          <p:val>
                                            <p:strVal val="#ppt_w"/>
                                          </p:val>
                                        </p:tav>
                                      </p:tavLst>
                                    </p:anim>
                                    <p:anim calcmode="lin" valueType="num">
                                      <p:cBhvr>
                                        <p:cTn id="28" dur="500" fill="hold"/>
                                        <p:tgtEl>
                                          <p:spTgt spid="95239"/>
                                        </p:tgtEl>
                                        <p:attrNameLst>
                                          <p:attrName>ppt_h</p:attrName>
                                        </p:attrNameLst>
                                      </p:cBhvr>
                                      <p:tavLst>
                                        <p:tav tm="0">
                                          <p:val>
                                            <p:fltVal val="0"/>
                                          </p:val>
                                        </p:tav>
                                        <p:tav tm="100000">
                                          <p:val>
                                            <p:strVal val="#ppt_h"/>
                                          </p:val>
                                        </p:tav>
                                      </p:tavLst>
                                    </p:anim>
                                    <p:anim calcmode="lin" valueType="num">
                                      <p:cBhvr>
                                        <p:cTn id="29" dur="500" fill="hold"/>
                                        <p:tgtEl>
                                          <p:spTgt spid="95239"/>
                                        </p:tgtEl>
                                        <p:attrNameLst>
                                          <p:attrName>style.rotation</p:attrName>
                                        </p:attrNameLst>
                                      </p:cBhvr>
                                      <p:tavLst>
                                        <p:tav tm="0">
                                          <p:val>
                                            <p:fltVal val="360"/>
                                          </p:val>
                                        </p:tav>
                                        <p:tav tm="100000">
                                          <p:val>
                                            <p:fltVal val="0"/>
                                          </p:val>
                                        </p:tav>
                                      </p:tavLst>
                                    </p:anim>
                                    <p:animEffect transition="in" filter="fade">
                                      <p:cBhvr>
                                        <p:cTn id="30" dur="500"/>
                                        <p:tgtEl>
                                          <p:spTgt spid="95239"/>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95240"/>
                                        </p:tgtEl>
                                        <p:attrNameLst>
                                          <p:attrName>style.visibility</p:attrName>
                                        </p:attrNameLst>
                                      </p:cBhvr>
                                      <p:to>
                                        <p:strVal val="visible"/>
                                      </p:to>
                                    </p:set>
                                    <p:anim calcmode="lin" valueType="num">
                                      <p:cBhvr>
                                        <p:cTn id="47" dur="500" fill="hold"/>
                                        <p:tgtEl>
                                          <p:spTgt spid="95240"/>
                                        </p:tgtEl>
                                        <p:attrNameLst>
                                          <p:attrName>ppt_w</p:attrName>
                                        </p:attrNameLst>
                                      </p:cBhvr>
                                      <p:tavLst>
                                        <p:tav tm="0">
                                          <p:val>
                                            <p:fltVal val="0"/>
                                          </p:val>
                                        </p:tav>
                                        <p:tav tm="100000">
                                          <p:val>
                                            <p:strVal val="#ppt_w"/>
                                          </p:val>
                                        </p:tav>
                                      </p:tavLst>
                                    </p:anim>
                                    <p:anim calcmode="lin" valueType="num">
                                      <p:cBhvr>
                                        <p:cTn id="48" dur="500" fill="hold"/>
                                        <p:tgtEl>
                                          <p:spTgt spid="95240"/>
                                        </p:tgtEl>
                                        <p:attrNameLst>
                                          <p:attrName>ppt_h</p:attrName>
                                        </p:attrNameLst>
                                      </p:cBhvr>
                                      <p:tavLst>
                                        <p:tav tm="0">
                                          <p:val>
                                            <p:fltVal val="0"/>
                                          </p:val>
                                        </p:tav>
                                        <p:tav tm="100000">
                                          <p:val>
                                            <p:strVal val="#ppt_h"/>
                                          </p:val>
                                        </p:tav>
                                      </p:tavLst>
                                    </p:anim>
                                    <p:anim calcmode="lin" valueType="num">
                                      <p:cBhvr>
                                        <p:cTn id="49" dur="500" fill="hold"/>
                                        <p:tgtEl>
                                          <p:spTgt spid="95240"/>
                                        </p:tgtEl>
                                        <p:attrNameLst>
                                          <p:attrName>style.rotation</p:attrName>
                                        </p:attrNameLst>
                                      </p:cBhvr>
                                      <p:tavLst>
                                        <p:tav tm="0">
                                          <p:val>
                                            <p:fltVal val="360"/>
                                          </p:val>
                                        </p:tav>
                                        <p:tav tm="100000">
                                          <p:val>
                                            <p:fltVal val="0"/>
                                          </p:val>
                                        </p:tav>
                                      </p:tavLst>
                                    </p:anim>
                                    <p:animEffect transition="in" filter="fade">
                                      <p:cBhvr>
                                        <p:cTn id="50" dur="500"/>
                                        <p:tgtEl>
                                          <p:spTgt spid="95240"/>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5243"/>
                                        </p:tgtEl>
                                        <p:attrNameLst>
                                          <p:attrName>style.visibility</p:attrName>
                                        </p:attrNameLst>
                                      </p:cBhvr>
                                      <p:to>
                                        <p:strVal val="visible"/>
                                      </p:to>
                                    </p:set>
                                    <p:anim calcmode="lin" valueType="num">
                                      <p:cBhvr additive="base">
                                        <p:cTn id="55" dur="500" fill="hold"/>
                                        <p:tgtEl>
                                          <p:spTgt spid="95243"/>
                                        </p:tgtEl>
                                        <p:attrNameLst>
                                          <p:attrName>ppt_x</p:attrName>
                                        </p:attrNameLst>
                                      </p:cBhvr>
                                      <p:tavLst>
                                        <p:tav tm="0">
                                          <p:val>
                                            <p:strVal val="1+#ppt_w/2"/>
                                          </p:val>
                                        </p:tav>
                                        <p:tav tm="100000">
                                          <p:val>
                                            <p:strVal val="#ppt_x"/>
                                          </p:val>
                                        </p:tav>
                                      </p:tavLst>
                                    </p:anim>
                                    <p:anim calcmode="lin" valueType="num">
                                      <p:cBhvr additive="base">
                                        <p:cTn id="56" dur="500" fill="hold"/>
                                        <p:tgtEl>
                                          <p:spTgt spid="9524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nodeType="clickEffect">
                                  <p:stCondLst>
                                    <p:cond delay="0"/>
                                  </p:stCondLst>
                                  <p:childTnLst>
                                    <p:set>
                                      <p:cBhvr>
                                        <p:cTn id="60" dur="1" fill="hold">
                                          <p:stCondLst>
                                            <p:cond delay="0"/>
                                          </p:stCondLst>
                                        </p:cTn>
                                        <p:tgtEl>
                                          <p:spTgt spid="95245"/>
                                        </p:tgtEl>
                                        <p:attrNameLst>
                                          <p:attrName>style.visibility</p:attrName>
                                        </p:attrNameLst>
                                      </p:cBhvr>
                                      <p:to>
                                        <p:strVal val="visible"/>
                                      </p:to>
                                    </p:set>
                                    <p:anim calcmode="lin" valueType="num">
                                      <p:cBhvr>
                                        <p:cTn id="61" dur="1000" fill="hold"/>
                                        <p:tgtEl>
                                          <p:spTgt spid="95245"/>
                                        </p:tgtEl>
                                        <p:attrNameLst>
                                          <p:attrName>ppt_w</p:attrName>
                                        </p:attrNameLst>
                                      </p:cBhvr>
                                      <p:tavLst>
                                        <p:tav tm="0">
                                          <p:val>
                                            <p:strVal val="#ppt_w*0.70"/>
                                          </p:val>
                                        </p:tav>
                                        <p:tav tm="100000">
                                          <p:val>
                                            <p:strVal val="#ppt_w"/>
                                          </p:val>
                                        </p:tav>
                                      </p:tavLst>
                                    </p:anim>
                                    <p:anim calcmode="lin" valueType="num">
                                      <p:cBhvr>
                                        <p:cTn id="62" dur="1000" fill="hold"/>
                                        <p:tgtEl>
                                          <p:spTgt spid="95245"/>
                                        </p:tgtEl>
                                        <p:attrNameLst>
                                          <p:attrName>ppt_h</p:attrName>
                                        </p:attrNameLst>
                                      </p:cBhvr>
                                      <p:tavLst>
                                        <p:tav tm="0">
                                          <p:val>
                                            <p:strVal val="#ppt_h"/>
                                          </p:val>
                                        </p:tav>
                                        <p:tav tm="100000">
                                          <p:val>
                                            <p:strVal val="#ppt_h"/>
                                          </p:val>
                                        </p:tav>
                                      </p:tavLst>
                                    </p:anim>
                                    <p:animEffect transition="in" filter="fade">
                                      <p:cBhvr>
                                        <p:cTn id="63" dur="1000"/>
                                        <p:tgtEl>
                                          <p:spTgt spid="95245"/>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2"/>
                                        </p:tgtEl>
                                        <p:attrNameLst>
                                          <p:attrName>style.visibility</p:attrName>
                                        </p:attrNameLst>
                                      </p:cBhvr>
                                      <p:to>
                                        <p:strVal val="visible"/>
                                      </p:to>
                                    </p:set>
                                    <p:anim calcmode="lin" valueType="num">
                                      <p:cBhvr additive="base">
                                        <p:cTn id="68" dur="500" fill="hold"/>
                                        <p:tgtEl>
                                          <p:spTgt spid="12"/>
                                        </p:tgtEl>
                                        <p:attrNameLst>
                                          <p:attrName>ppt_x</p:attrName>
                                        </p:attrNameLst>
                                      </p:cBhvr>
                                      <p:tavLst>
                                        <p:tav tm="0">
                                          <p:val>
                                            <p:strVal val="#ppt_x"/>
                                          </p:val>
                                        </p:tav>
                                        <p:tav tm="100000">
                                          <p:val>
                                            <p:strVal val="#ppt_x"/>
                                          </p:val>
                                        </p:tav>
                                      </p:tavLst>
                                    </p:anim>
                                    <p:anim calcmode="lin" valueType="num">
                                      <p:cBhvr additive="base">
                                        <p:cTn id="6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7" grpId="0" animBg="1"/>
      <p:bldP spid="95239" grpId="0" animBg="1"/>
      <p:bldP spid="95240" grpId="0" animBg="1"/>
      <p:bldP spid="95241" grpId="0"/>
      <p:bldP spid="95243"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effectLst>
                  <a:reflection blurRad="6350" stA="55000" endA="300" endPos="45500" dir="5400000" sy="-100000" algn="bl" rotWithShape="0"/>
                </a:effectLst>
              </a:rPr>
              <a:t>Cos’è la vita</a:t>
            </a:r>
            <a:endParaRPr lang="it-IT" dirty="0">
              <a:solidFill>
                <a:srgbClr val="FF0000"/>
              </a:solidFill>
              <a:effectLst>
                <a:reflection blurRad="6350" stA="55000" endA="300" endPos="45500" dir="5400000" sy="-100000" algn="bl" rotWithShape="0"/>
              </a:effectLst>
            </a:endParaRPr>
          </a:p>
        </p:txBody>
      </p:sp>
      <p:sp>
        <p:nvSpPr>
          <p:cNvPr id="4" name="CasellaDiTesto 3"/>
          <p:cNvSpPr txBox="1"/>
          <p:nvPr/>
        </p:nvSpPr>
        <p:spPr>
          <a:xfrm>
            <a:off x="3571868" y="1571612"/>
            <a:ext cx="192882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t>VITA</a:t>
            </a:r>
            <a:endParaRPr lang="it-IT" sz="2400" dirty="0"/>
          </a:p>
        </p:txBody>
      </p:sp>
      <p:sp>
        <p:nvSpPr>
          <p:cNvPr id="5" name="CasellaDiTesto 4"/>
          <p:cNvSpPr txBox="1"/>
          <p:nvPr/>
        </p:nvSpPr>
        <p:spPr>
          <a:xfrm>
            <a:off x="642910" y="1928802"/>
            <a:ext cx="214314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t>Desiderio (sofferenza)</a:t>
            </a:r>
            <a:endParaRPr lang="it-IT" sz="2400" dirty="0"/>
          </a:p>
        </p:txBody>
      </p:sp>
      <p:sp>
        <p:nvSpPr>
          <p:cNvPr id="7" name="CasellaDiTesto 6"/>
          <p:cNvSpPr txBox="1"/>
          <p:nvPr/>
        </p:nvSpPr>
        <p:spPr>
          <a:xfrm>
            <a:off x="214282" y="2928934"/>
            <a:ext cx="3357586" cy="267765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sym typeface="Wingdings" pitchFamily="2" charset="2"/>
              </a:rPr>
              <a:t>riguarda tutte le creature, anche se l’uomo, più consapevole, soffre di più (il genio è colui che soffre maggiormente</a:t>
            </a:r>
            <a:r>
              <a:rPr lang="it-IT" sz="2400" dirty="0" smtClean="0"/>
              <a:t>)</a:t>
            </a:r>
            <a:endParaRPr lang="it-IT" sz="2400" dirty="0"/>
          </a:p>
        </p:txBody>
      </p:sp>
      <p:sp>
        <p:nvSpPr>
          <p:cNvPr id="9" name="CasellaDiTesto 8"/>
          <p:cNvSpPr txBox="1"/>
          <p:nvPr/>
        </p:nvSpPr>
        <p:spPr>
          <a:xfrm>
            <a:off x="5724128" y="1916832"/>
            <a:ext cx="3071834"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sym typeface="Wingdings" pitchFamily="2" charset="2"/>
              </a:rPr>
              <a:t>Lotta costante per l’affermazione</a:t>
            </a:r>
            <a:endParaRPr lang="it-IT" sz="2400" dirty="0"/>
          </a:p>
        </p:txBody>
      </p:sp>
      <p:sp>
        <p:nvSpPr>
          <p:cNvPr id="10" name="CasellaDiTesto 9"/>
          <p:cNvSpPr txBox="1"/>
          <p:nvPr/>
        </p:nvSpPr>
        <p:spPr>
          <a:xfrm>
            <a:off x="4786314" y="2928934"/>
            <a:ext cx="35719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sym typeface="Wingdings" pitchFamily="2" charset="2"/>
              </a:rPr>
              <a:t>Homo </a:t>
            </a:r>
            <a:r>
              <a:rPr lang="it-IT" sz="2400" dirty="0" err="1" smtClean="0">
                <a:sym typeface="Wingdings" pitchFamily="2" charset="2"/>
              </a:rPr>
              <a:t>homini</a:t>
            </a:r>
            <a:r>
              <a:rPr lang="it-IT" sz="2400" dirty="0" smtClean="0">
                <a:sym typeface="Wingdings" pitchFamily="2" charset="2"/>
              </a:rPr>
              <a:t> lupus</a:t>
            </a:r>
            <a:endParaRPr lang="it-IT" sz="2400" dirty="0"/>
          </a:p>
        </p:txBody>
      </p:sp>
      <p:sp>
        <p:nvSpPr>
          <p:cNvPr id="11" name="CasellaDiTesto 10"/>
          <p:cNvSpPr txBox="1"/>
          <p:nvPr/>
        </p:nvSpPr>
        <p:spPr>
          <a:xfrm>
            <a:off x="4143372" y="3571876"/>
            <a:ext cx="4429156"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400" dirty="0" smtClean="0">
                <a:sym typeface="Wingdings" pitchFamily="2" charset="2"/>
              </a:rPr>
              <a:t>L’individuo (volontà che si individualizza) è mero strumento della specie (l’unico fine è la perpetuazione della vita, e con essa del dolore)</a:t>
            </a:r>
            <a:endParaRPr lang="it-IT" sz="2400" dirty="0"/>
          </a:p>
        </p:txBody>
      </p:sp>
      <p:sp>
        <p:nvSpPr>
          <p:cNvPr id="14" name="Text Box 4"/>
          <p:cNvSpPr txBox="1">
            <a:spLocks noChangeArrowheads="1"/>
          </p:cNvSpPr>
          <p:nvPr/>
        </p:nvSpPr>
        <p:spPr bwMode="auto">
          <a:xfrm>
            <a:off x="2195736" y="1916832"/>
            <a:ext cx="5905500" cy="304698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lgn="just"/>
            <a:r>
              <a:rPr lang="it-IT" sz="2400" dirty="0" smtClean="0">
                <a:solidFill>
                  <a:schemeClr val="tx1"/>
                </a:solidFill>
              </a:rPr>
              <a:t>“Il </a:t>
            </a:r>
            <a:r>
              <a:rPr lang="it-IT" sz="2400" dirty="0">
                <a:solidFill>
                  <a:schemeClr val="tx1"/>
                </a:solidFill>
              </a:rPr>
              <a:t>mondo animale ha per proprio nutrimento il mondo vegetale; ogni animale diventa preda e nutrimento di un altro; la specie umana ritiene la natura creata per proprio uso e </a:t>
            </a:r>
            <a:r>
              <a:rPr lang="it-IT" sz="2400" dirty="0" smtClean="0">
                <a:solidFill>
                  <a:schemeClr val="tx1"/>
                </a:solidFill>
              </a:rPr>
              <a:t>consumo </a:t>
            </a:r>
            <a:r>
              <a:rPr lang="it-IT" sz="2400" dirty="0">
                <a:solidFill>
                  <a:schemeClr val="tx1"/>
                </a:solidFill>
              </a:rPr>
              <a:t>e rivela in </a:t>
            </a:r>
            <a:r>
              <a:rPr lang="it-IT" sz="2400" dirty="0" smtClean="0">
                <a:solidFill>
                  <a:schemeClr val="tx1"/>
                </a:solidFill>
              </a:rPr>
              <a:t>sé </a:t>
            </a:r>
            <a:r>
              <a:rPr lang="it-IT" sz="2400" dirty="0">
                <a:solidFill>
                  <a:schemeClr val="tx1"/>
                </a:solidFill>
              </a:rPr>
              <a:t>la medesima lotta o i dissidio della volontà: </a:t>
            </a:r>
            <a:r>
              <a:rPr lang="it-IT" sz="2400" i="1" dirty="0">
                <a:solidFill>
                  <a:schemeClr val="tx1"/>
                </a:solidFill>
              </a:rPr>
              <a:t>homo </a:t>
            </a:r>
            <a:r>
              <a:rPr lang="it-IT" sz="2400" i="1" dirty="0" err="1">
                <a:solidFill>
                  <a:schemeClr val="tx1"/>
                </a:solidFill>
              </a:rPr>
              <a:t>homini</a:t>
            </a:r>
            <a:r>
              <a:rPr lang="it-IT" sz="2400" i="1" dirty="0">
                <a:solidFill>
                  <a:schemeClr val="tx1"/>
                </a:solidFill>
              </a:rPr>
              <a:t> </a:t>
            </a:r>
            <a:r>
              <a:rPr lang="it-IT" sz="2400" i="1" dirty="0" smtClean="0">
                <a:solidFill>
                  <a:schemeClr val="tx1"/>
                </a:solidFill>
              </a:rPr>
              <a:t>lupus”.</a:t>
            </a:r>
            <a:endParaRPr lang="it-IT" sz="2400" i="1" dirty="0">
              <a:solidFill>
                <a:schemeClr val="tx1"/>
              </a:solidFill>
            </a:endParaRPr>
          </a:p>
        </p:txBody>
      </p:sp>
      <p:sp>
        <p:nvSpPr>
          <p:cNvPr id="12" name="Text Box 4"/>
          <p:cNvSpPr txBox="1">
            <a:spLocks noChangeArrowheads="1"/>
          </p:cNvSpPr>
          <p:nvPr/>
        </p:nvSpPr>
        <p:spPr bwMode="auto">
          <a:xfrm>
            <a:off x="1835696" y="2060848"/>
            <a:ext cx="5905500" cy="267765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r>
              <a:rPr lang="it-IT" sz="2400" dirty="0" smtClean="0">
                <a:solidFill>
                  <a:schemeClr val="tx1"/>
                </a:solidFill>
                <a:sym typeface="Wingdings" pitchFamily="2" charset="2"/>
              </a:rPr>
              <a:t>“[...] arena di esseri tormentati e angosciati, i quali esistono a patto di divorarsi l’un l’altro, dove perciò ogni animale carnivoro è il sepolcro vivente di mille altri e la propria autoconservazione è una catena di morti strazianti”</a:t>
            </a:r>
            <a:endParaRPr lang="it-IT"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strVal val="#ppt_w*0.70"/>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Effect transition="in" filter="fade">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strVal val="#ppt_w*0.70"/>
                                          </p:val>
                                        </p:tav>
                                        <p:tav tm="100000">
                                          <p:val>
                                            <p:strVal val="#ppt_w"/>
                                          </p:val>
                                        </p:tav>
                                      </p:tavLst>
                                    </p:anim>
                                    <p:anim calcmode="lin" valueType="num">
                                      <p:cBhvr>
                                        <p:cTn id="22" dur="1000" fill="hold"/>
                                        <p:tgtEl>
                                          <p:spTgt spid="5"/>
                                        </p:tgtEl>
                                        <p:attrNameLst>
                                          <p:attrName>ppt_h</p:attrName>
                                        </p:attrNameLst>
                                      </p:cBhvr>
                                      <p:tavLst>
                                        <p:tav tm="0">
                                          <p:val>
                                            <p:strVal val="#ppt_h"/>
                                          </p:val>
                                        </p:tav>
                                        <p:tav tm="100000">
                                          <p:val>
                                            <p:strVal val="#ppt_h"/>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strVal val="#ppt_w*0.70"/>
                                          </p:val>
                                        </p:tav>
                                        <p:tav tm="100000">
                                          <p:val>
                                            <p:strVal val="#ppt_w"/>
                                          </p:val>
                                        </p:tav>
                                      </p:tavLst>
                                    </p:anim>
                                    <p:anim calcmode="lin" valueType="num">
                                      <p:cBhvr>
                                        <p:cTn id="36" dur="1000" fill="hold"/>
                                        <p:tgtEl>
                                          <p:spTgt spid="9"/>
                                        </p:tgtEl>
                                        <p:attrNameLst>
                                          <p:attrName>ppt_h</p:attrName>
                                        </p:attrNameLst>
                                      </p:cBhvr>
                                      <p:tavLst>
                                        <p:tav tm="0">
                                          <p:val>
                                            <p:strVal val="#ppt_h"/>
                                          </p:val>
                                        </p:tav>
                                        <p:tav tm="100000">
                                          <p:val>
                                            <p:strVal val="#ppt_h"/>
                                          </p:val>
                                        </p:tav>
                                      </p:tavLst>
                                    </p:anim>
                                    <p:animEffect transition="in" filter="fade">
                                      <p:cBhvr>
                                        <p:cTn id="37" dur="1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1"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1"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1000" fill="hold"/>
                                        <p:tgtEl>
                                          <p:spTgt spid="10"/>
                                        </p:tgtEl>
                                        <p:attrNameLst>
                                          <p:attrName>ppt_w</p:attrName>
                                        </p:attrNameLst>
                                      </p:cBhvr>
                                      <p:tavLst>
                                        <p:tav tm="0">
                                          <p:val>
                                            <p:strVal val="#ppt_w*0.70"/>
                                          </p:val>
                                        </p:tav>
                                        <p:tav tm="100000">
                                          <p:val>
                                            <p:strVal val="#ppt_w"/>
                                          </p:val>
                                        </p:tav>
                                      </p:tavLst>
                                    </p:anim>
                                    <p:anim calcmode="lin" valueType="num">
                                      <p:cBhvr>
                                        <p:cTn id="55" dur="1000" fill="hold"/>
                                        <p:tgtEl>
                                          <p:spTgt spid="10"/>
                                        </p:tgtEl>
                                        <p:attrNameLst>
                                          <p:attrName>ppt_h</p:attrName>
                                        </p:attrNameLst>
                                      </p:cBhvr>
                                      <p:tavLst>
                                        <p:tav tm="0">
                                          <p:val>
                                            <p:strVal val="#ppt_h"/>
                                          </p:val>
                                        </p:tav>
                                        <p:tav tm="100000">
                                          <p:val>
                                            <p:strVal val="#ppt_h"/>
                                          </p:val>
                                        </p:tav>
                                      </p:tavLst>
                                    </p:anim>
                                    <p:animEffect transition="in" filter="fade">
                                      <p:cBhvr>
                                        <p:cTn id="56" dur="10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strVal val="#ppt_w*0.70"/>
                                          </p:val>
                                        </p:tav>
                                        <p:tav tm="100000">
                                          <p:val>
                                            <p:strVal val="#ppt_w"/>
                                          </p:val>
                                        </p:tav>
                                      </p:tavLst>
                                    </p:anim>
                                    <p:anim calcmode="lin" valueType="num">
                                      <p:cBhvr>
                                        <p:cTn id="62" dur="1000" fill="hold"/>
                                        <p:tgtEl>
                                          <p:spTgt spid="11"/>
                                        </p:tgtEl>
                                        <p:attrNameLst>
                                          <p:attrName>ppt_h</p:attrName>
                                        </p:attrNameLst>
                                      </p:cBhvr>
                                      <p:tavLst>
                                        <p:tav tm="0">
                                          <p:val>
                                            <p:strVal val="#ppt_h"/>
                                          </p:val>
                                        </p:tav>
                                        <p:tav tm="100000">
                                          <p:val>
                                            <p:strVal val="#ppt_h"/>
                                          </p:val>
                                        </p:tav>
                                      </p:tavLst>
                                    </p:anim>
                                    <p:animEffect transition="in" filter="fade">
                                      <p:cBhvr>
                                        <p:cTn id="6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7" grpId="0" animBg="1"/>
      <p:bldP spid="9" grpId="0" animBg="1"/>
      <p:bldP spid="10" grpId="0" animBg="1"/>
      <p:bldP spid="11" grpId="0" animBg="1"/>
      <p:bldP spid="14" grpId="1" animBg="1"/>
      <p:bldP spid="1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effectLst>
                  <a:reflection blurRad="6350" stA="55000" endA="300" endPos="45500" dir="5400000" sy="-100000" algn="bl" rotWithShape="0"/>
                </a:effectLst>
              </a:rPr>
              <a:t>E l’amore?</a:t>
            </a:r>
            <a:endParaRPr lang="it-IT" dirty="0">
              <a:solidFill>
                <a:srgbClr val="FF0000"/>
              </a:solidFill>
              <a:effectLst>
                <a:reflection blurRad="6350" stA="55000" endA="300" endPos="45500" dir="5400000" sy="-100000" algn="bl" rotWithShape="0"/>
              </a:effectLst>
            </a:endParaRPr>
          </a:p>
        </p:txBody>
      </p:sp>
      <p:sp>
        <p:nvSpPr>
          <p:cNvPr id="3" name="Segnaposto contenuto 2"/>
          <p:cNvSpPr>
            <a:spLocks noGrp="1"/>
          </p:cNvSpPr>
          <p:nvPr>
            <p:ph sz="quarter" idx="1"/>
          </p:nvPr>
        </p:nvSpPr>
        <p:spPr>
          <a:xfrm>
            <a:off x="467544" y="1447800"/>
            <a:ext cx="8424936" cy="4572000"/>
          </a:xfrm>
        </p:spPr>
        <p:txBody>
          <a:bodyPr>
            <a:normAutofit lnSpcReduction="10000"/>
          </a:bodyPr>
          <a:lstStyle/>
          <a:p>
            <a:r>
              <a:rPr lang="it-IT" dirty="0" smtClean="0"/>
              <a:t>E’ uno dei più </a:t>
            </a:r>
            <a:r>
              <a:rPr lang="it-IT" b="1" dirty="0" smtClean="0"/>
              <a:t>forti stimoli </a:t>
            </a:r>
            <a:r>
              <a:rPr lang="it-IT" dirty="0" smtClean="0"/>
              <a:t>dell’esistenza</a:t>
            </a:r>
          </a:p>
          <a:p>
            <a:r>
              <a:rPr lang="it-IT" dirty="0" smtClean="0"/>
              <a:t>Il fine è solo la </a:t>
            </a:r>
            <a:r>
              <a:rPr lang="it-IT" b="1" dirty="0" smtClean="0"/>
              <a:t>perpetuazione della specie </a:t>
            </a:r>
            <a:r>
              <a:rPr lang="it-IT" dirty="0" smtClean="0"/>
              <a:t>(l’amore si risolve nell’accoppiamento </a:t>
            </a:r>
            <a:r>
              <a:rPr lang="it-IT" dirty="0" smtClean="0">
                <a:sym typeface="Wingdings" pitchFamily="2" charset="2"/>
              </a:rPr>
              <a:t> essenza </a:t>
            </a:r>
            <a:r>
              <a:rPr lang="it-IT" b="1" dirty="0" smtClean="0">
                <a:sym typeface="Wingdings" pitchFamily="2" charset="2"/>
              </a:rPr>
              <a:t>biologica</a:t>
            </a:r>
            <a:r>
              <a:rPr lang="it-IT" dirty="0" smtClean="0">
                <a:sym typeface="Wingdings" pitchFamily="2" charset="2"/>
              </a:rPr>
              <a:t> dell’amore).</a:t>
            </a:r>
          </a:p>
          <a:p>
            <a:r>
              <a:rPr lang="it-IT" dirty="0" smtClean="0">
                <a:sym typeface="Wingdings" pitchFamily="2" charset="2"/>
              </a:rPr>
              <a:t>Il piacere che proviamo è solo lo </a:t>
            </a:r>
            <a:r>
              <a:rPr lang="it-IT" b="1" dirty="0" smtClean="0">
                <a:sym typeface="Wingdings" pitchFamily="2" charset="2"/>
              </a:rPr>
              <a:t>strumento della volontà</a:t>
            </a:r>
            <a:r>
              <a:rPr lang="it-IT" dirty="0" smtClean="0">
                <a:sym typeface="Wingdings" pitchFamily="2" charset="2"/>
              </a:rPr>
              <a:t> che vuole perpetuare la vita (proprio quando crediamo di realizzare maggiormente noi stessi siamo lo “zimbello” della natura).</a:t>
            </a:r>
          </a:p>
          <a:p>
            <a:r>
              <a:rPr lang="it-IT" dirty="0" smtClean="0">
                <a:sym typeface="Wingdings" pitchFamily="2" charset="2"/>
              </a:rPr>
              <a:t>Non facciamo altro che procreare altre creature </a:t>
            </a:r>
            <a:r>
              <a:rPr lang="it-IT" b="1" dirty="0" smtClean="0">
                <a:sym typeface="Wingdings" pitchFamily="2" charset="2"/>
              </a:rPr>
              <a:t>destinate alla sofferenza</a:t>
            </a:r>
            <a:endParaRPr lang="it-IT" b="1" dirty="0"/>
          </a:p>
        </p:txBody>
      </p:sp>
      <p:sp>
        <p:nvSpPr>
          <p:cNvPr id="4" name="CasellaDiTesto 3"/>
          <p:cNvSpPr txBox="1"/>
          <p:nvPr/>
        </p:nvSpPr>
        <p:spPr>
          <a:xfrm>
            <a:off x="611560" y="5805264"/>
            <a:ext cx="821537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smtClean="0"/>
              <a:t>L’amore? “[…] due infelicità che si incontrano, due infelicità che si scambiano e una terza infelicità che si prepara”</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6"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barn(inHorizontal)">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arrotondato 4"/>
          <p:cNvSpPr/>
          <p:nvPr/>
        </p:nvSpPr>
        <p:spPr>
          <a:xfrm>
            <a:off x="571472" y="1428736"/>
            <a:ext cx="8072494" cy="10001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a:p>
        </p:txBody>
      </p:sp>
      <p:sp>
        <p:nvSpPr>
          <p:cNvPr id="2" name="Titolo 1"/>
          <p:cNvSpPr>
            <a:spLocks noGrp="1"/>
          </p:cNvSpPr>
          <p:nvPr>
            <p:ph type="title"/>
          </p:nvPr>
        </p:nvSpPr>
        <p:spPr/>
        <p:txBody>
          <a:bodyPr/>
          <a:lstStyle/>
          <a:p>
            <a:pPr algn="ctr"/>
            <a:r>
              <a:rPr lang="it-IT" dirty="0" smtClean="0">
                <a:solidFill>
                  <a:srgbClr val="FF0000"/>
                </a:solidFill>
                <a:effectLst>
                  <a:reflection blurRad="6350" stA="55000" endA="300" endPos="45500" dir="5400000" sy="-100000" algn="bl" rotWithShape="0"/>
                </a:effectLst>
              </a:rPr>
              <a:t>Pessimismo cosmico</a:t>
            </a:r>
            <a:endParaRPr lang="it-IT" dirty="0">
              <a:solidFill>
                <a:srgbClr val="FF0000"/>
              </a:solidFill>
              <a:effectLst>
                <a:reflection blurRad="6350" stA="55000" endA="300" endPos="45500" dir="5400000" sy="-100000" algn="bl" rotWithShape="0"/>
              </a:effectLst>
            </a:endParaRPr>
          </a:p>
        </p:txBody>
      </p:sp>
      <p:sp>
        <p:nvSpPr>
          <p:cNvPr id="3" name="Segnaposto contenuto 2"/>
          <p:cNvSpPr>
            <a:spLocks noGrp="1"/>
          </p:cNvSpPr>
          <p:nvPr>
            <p:ph sz="quarter" idx="1"/>
          </p:nvPr>
        </p:nvSpPr>
        <p:spPr>
          <a:xfrm>
            <a:off x="251520" y="2571744"/>
            <a:ext cx="8606760" cy="4572000"/>
          </a:xfrm>
        </p:spPr>
        <p:txBody>
          <a:bodyPr>
            <a:normAutofit/>
          </a:bodyPr>
          <a:lstStyle/>
          <a:p>
            <a:r>
              <a:rPr lang="it-IT" dirty="0" smtClean="0">
                <a:sym typeface="Wingdings" pitchFamily="2" charset="2"/>
              </a:rPr>
              <a:t>La vita è il </a:t>
            </a:r>
            <a:r>
              <a:rPr lang="it-IT" b="1" dirty="0" smtClean="0">
                <a:sym typeface="Wingdings" pitchFamily="2" charset="2"/>
              </a:rPr>
              <a:t>teatro della sofferenza</a:t>
            </a:r>
            <a:r>
              <a:rPr lang="it-IT" dirty="0" smtClean="0">
                <a:sym typeface="Wingdings" pitchFamily="2" charset="2"/>
              </a:rPr>
              <a:t>, dell’</a:t>
            </a:r>
            <a:r>
              <a:rPr lang="it-IT" b="1" dirty="0" smtClean="0">
                <a:sym typeface="Wingdings" pitchFamily="2" charset="2"/>
              </a:rPr>
              <a:t>irrazionalità</a:t>
            </a:r>
            <a:r>
              <a:rPr lang="it-IT" dirty="0" smtClean="0">
                <a:sym typeface="Wingdings" pitchFamily="2" charset="2"/>
              </a:rPr>
              <a:t>, dell’illogicità, della sopraffazione (caratteristiche della volontà)</a:t>
            </a:r>
          </a:p>
          <a:p>
            <a:r>
              <a:rPr lang="it-IT" b="1" dirty="0" smtClean="0">
                <a:sym typeface="Wingdings" pitchFamily="2" charset="2"/>
              </a:rPr>
              <a:t>Dio</a:t>
            </a:r>
            <a:r>
              <a:rPr lang="it-IT" dirty="0" smtClean="0">
                <a:sym typeface="Wingdings" pitchFamily="2" charset="2"/>
              </a:rPr>
              <a:t>? Il mondo non può essere l’opera di un ente assolutamente buono </a:t>
            </a:r>
            <a:r>
              <a:rPr lang="it-IT" sz="1200" dirty="0" smtClean="0">
                <a:sym typeface="Wingdings" pitchFamily="2" charset="2"/>
              </a:rPr>
              <a:t>(leggi pag.20)</a:t>
            </a:r>
            <a:r>
              <a:rPr lang="it-IT" dirty="0" smtClean="0">
                <a:sym typeface="Wingdings" pitchFamily="2" charset="2"/>
              </a:rPr>
              <a:t>.</a:t>
            </a:r>
          </a:p>
          <a:p>
            <a:r>
              <a:rPr lang="it-IT" dirty="0" smtClean="0">
                <a:sym typeface="Wingdings" pitchFamily="2" charset="2"/>
              </a:rPr>
              <a:t>Gli uomini non vivono insieme che per </a:t>
            </a:r>
            <a:r>
              <a:rPr lang="it-IT" b="1" dirty="0" smtClean="0">
                <a:sym typeface="Wingdings" pitchFamily="2" charset="2"/>
              </a:rPr>
              <a:t>bisogno</a:t>
            </a:r>
            <a:r>
              <a:rPr lang="it-IT" dirty="0" smtClean="0">
                <a:sym typeface="Wingdings" pitchFamily="2" charset="2"/>
              </a:rPr>
              <a:t> reciproco (ma “nel cuore di ogni uomo c’è una belva che attende solo il momento propizio per scatenarsi e infuriare contro gli altri”)</a:t>
            </a:r>
            <a:endParaRPr lang="it-IT" dirty="0" smtClean="0"/>
          </a:p>
          <a:p>
            <a:endParaRPr lang="it-IT" dirty="0"/>
          </a:p>
        </p:txBody>
      </p:sp>
      <p:sp>
        <p:nvSpPr>
          <p:cNvPr id="4" name="CasellaDiTesto 3"/>
          <p:cNvSpPr txBox="1"/>
          <p:nvPr/>
        </p:nvSpPr>
        <p:spPr>
          <a:xfrm>
            <a:off x="500034" y="1500174"/>
            <a:ext cx="8286808" cy="1107996"/>
          </a:xfrm>
          <a:prstGeom prst="rect">
            <a:avLst/>
          </a:prstGeom>
          <a:noFill/>
        </p:spPr>
        <p:txBody>
          <a:bodyPr wrap="square" rtlCol="0">
            <a:spAutoFit/>
          </a:bodyPr>
          <a:lstStyle/>
          <a:p>
            <a:pPr algn="ctr"/>
            <a:r>
              <a:rPr lang="it-IT" sz="2400" b="1" i="1" dirty="0" smtClean="0">
                <a:sym typeface="Wingdings" pitchFamily="2" charset="2"/>
              </a:rPr>
              <a:t>Il male non è solo nel mondo: è nel principio stesso da cui esso dipende e deriva</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899592" y="4077072"/>
            <a:ext cx="5976664" cy="1728192"/>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362" name="Rectangle 1026"/>
          <p:cNvSpPr>
            <a:spLocks noGrp="1" noChangeArrowheads="1"/>
          </p:cNvSpPr>
          <p:nvPr>
            <p:ph type="title"/>
          </p:nvPr>
        </p:nvSpPr>
        <p:spPr/>
        <p:txBody>
          <a:bodyPr>
            <a:normAutofit/>
          </a:bodyPr>
          <a:lstStyle/>
          <a:p>
            <a:pPr algn="ctr"/>
            <a:r>
              <a:rPr lang="it-IT" dirty="0">
                <a:solidFill>
                  <a:srgbClr val="FF0000"/>
                </a:solidFill>
                <a:effectLst>
                  <a:reflection blurRad="6350" stA="55000" endA="300" endPos="45500" dir="5400000" sy="-100000" algn="bl" rotWithShape="0"/>
                </a:effectLst>
              </a:rPr>
              <a:t>La </a:t>
            </a:r>
            <a:r>
              <a:rPr lang="it-IT" i="1" dirty="0" err="1" smtClean="0">
                <a:solidFill>
                  <a:srgbClr val="FF0000"/>
                </a:solidFill>
                <a:effectLst>
                  <a:reflection blurRad="6350" stA="55000" endA="300" endPos="45500" dir="5400000" sy="-100000" algn="bl" rotWithShape="0"/>
                </a:effectLst>
              </a:rPr>
              <a:t>noluntas</a:t>
            </a:r>
            <a:endParaRPr lang="it-IT" dirty="0">
              <a:solidFill>
                <a:srgbClr val="FF0000"/>
              </a:solidFill>
              <a:effectLst>
                <a:reflection blurRad="6350" stA="55000" endA="300" endPos="45500" dir="5400000" sy="-100000" algn="bl" rotWithShape="0"/>
              </a:effectLst>
            </a:endParaRPr>
          </a:p>
        </p:txBody>
      </p:sp>
      <p:sp>
        <p:nvSpPr>
          <p:cNvPr id="15363" name="Rectangle 1027"/>
          <p:cNvSpPr>
            <a:spLocks noGrp="1" noChangeArrowheads="1"/>
          </p:cNvSpPr>
          <p:nvPr>
            <p:ph sz="quarter" idx="1"/>
          </p:nvPr>
        </p:nvSpPr>
        <p:spPr/>
        <p:txBody>
          <a:bodyPr>
            <a:normAutofit lnSpcReduction="10000"/>
          </a:bodyPr>
          <a:lstStyle/>
          <a:p>
            <a:pPr>
              <a:lnSpc>
                <a:spcPct val="90000"/>
              </a:lnSpc>
            </a:pPr>
            <a:r>
              <a:rPr lang="it-IT" dirty="0" smtClean="0"/>
              <a:t>Una volta capito cosa è la vita (dolore, sofferenza, lotta, irrazionalità...), </a:t>
            </a:r>
            <a:r>
              <a:rPr lang="it-IT" b="1" dirty="0" smtClean="0"/>
              <a:t>si impara a non volerla</a:t>
            </a:r>
            <a:endParaRPr lang="it-IT" b="1" i="1" dirty="0"/>
          </a:p>
          <a:p>
            <a:pPr>
              <a:lnSpc>
                <a:spcPct val="90000"/>
              </a:lnSpc>
            </a:pPr>
            <a:r>
              <a:rPr lang="it-IT" dirty="0" smtClean="0"/>
              <a:t>La risposta al </a:t>
            </a:r>
            <a:r>
              <a:rPr lang="it-IT" smtClean="0"/>
              <a:t>dolore </a:t>
            </a:r>
            <a:r>
              <a:rPr lang="it-IT" smtClean="0"/>
              <a:t>e </a:t>
            </a:r>
            <a:r>
              <a:rPr lang="it-IT" dirty="0" smtClean="0"/>
              <a:t>alla sofferenza è...</a:t>
            </a:r>
            <a:endParaRPr lang="it-IT" dirty="0"/>
          </a:p>
          <a:p>
            <a:pPr lvl="1">
              <a:lnSpc>
                <a:spcPct val="90000"/>
              </a:lnSpc>
            </a:pPr>
            <a:r>
              <a:rPr lang="it-IT" dirty="0"/>
              <a:t>rinunciare a </a:t>
            </a:r>
            <a:r>
              <a:rPr lang="it-IT" dirty="0" smtClean="0"/>
              <a:t>volere, liberarsi dalla volontà di vivere </a:t>
            </a:r>
            <a:r>
              <a:rPr lang="it-IT" dirty="0"/>
              <a:t>(</a:t>
            </a:r>
            <a:r>
              <a:rPr lang="it-IT" b="1" i="1" dirty="0" err="1"/>
              <a:t>noluntas</a:t>
            </a:r>
            <a:r>
              <a:rPr lang="it-IT" dirty="0" smtClean="0"/>
              <a:t>) </a:t>
            </a:r>
            <a:r>
              <a:rPr lang="it-IT" sz="1400" dirty="0" smtClean="0">
                <a:sym typeface="Wingdings" pitchFamily="2" charset="2"/>
              </a:rPr>
              <a:t> v. pag.23</a:t>
            </a:r>
            <a:endParaRPr lang="it-IT" sz="1400" dirty="0" smtClean="0"/>
          </a:p>
          <a:p>
            <a:pPr lvl="1">
              <a:lnSpc>
                <a:spcPct val="90000"/>
              </a:lnSpc>
            </a:pPr>
            <a:r>
              <a:rPr lang="it-IT" dirty="0" smtClean="0"/>
              <a:t>Differente dal </a:t>
            </a:r>
            <a:r>
              <a:rPr lang="it-IT" dirty="0" smtClean="0"/>
              <a:t>rinunciare alla vita (</a:t>
            </a:r>
            <a:r>
              <a:rPr lang="it-IT" u="sng" dirty="0" smtClean="0"/>
              <a:t>suicidio</a:t>
            </a:r>
            <a:r>
              <a:rPr lang="it-IT" dirty="0" smtClean="0"/>
              <a:t>)</a:t>
            </a:r>
            <a:endParaRPr lang="it-IT" dirty="0"/>
          </a:p>
          <a:p>
            <a:pPr>
              <a:lnSpc>
                <a:spcPct val="90000"/>
              </a:lnSpc>
            </a:pPr>
            <a:endParaRPr lang="it-IT" dirty="0" smtClean="0"/>
          </a:p>
          <a:p>
            <a:pPr>
              <a:lnSpc>
                <a:spcPct val="90000"/>
              </a:lnSpc>
            </a:pPr>
            <a:r>
              <a:rPr lang="it-IT" dirty="0" smtClean="0"/>
              <a:t>Tre </a:t>
            </a:r>
            <a:r>
              <a:rPr lang="it-IT" dirty="0"/>
              <a:t>modi per liberarsi dal male</a:t>
            </a:r>
          </a:p>
          <a:p>
            <a:pPr lvl="1">
              <a:lnSpc>
                <a:spcPct val="90000"/>
              </a:lnSpc>
            </a:pPr>
            <a:r>
              <a:rPr lang="it-IT" dirty="0" smtClean="0"/>
              <a:t>Arte</a:t>
            </a:r>
            <a:endParaRPr lang="it-IT" dirty="0"/>
          </a:p>
          <a:p>
            <a:pPr lvl="1">
              <a:lnSpc>
                <a:spcPct val="90000"/>
              </a:lnSpc>
            </a:pPr>
            <a:r>
              <a:rPr lang="it-IT" dirty="0" smtClean="0"/>
              <a:t>Morale</a:t>
            </a:r>
            <a:endParaRPr lang="it-IT" dirty="0"/>
          </a:p>
          <a:p>
            <a:pPr lvl="1">
              <a:lnSpc>
                <a:spcPct val="90000"/>
              </a:lnSpc>
            </a:pPr>
            <a:r>
              <a:rPr lang="it-IT" dirty="0"/>
              <a:t>Ascesi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1000" fill="hold"/>
                                        <p:tgtEl>
                                          <p:spTgt spid="15362"/>
                                        </p:tgtEl>
                                        <p:attrNameLst>
                                          <p:attrName>ppt_w</p:attrName>
                                        </p:attrNameLst>
                                      </p:cBhvr>
                                      <p:tavLst>
                                        <p:tav tm="0">
                                          <p:val>
                                            <p:strVal val="#ppt_w*0.70"/>
                                          </p:val>
                                        </p:tav>
                                        <p:tav tm="100000">
                                          <p:val>
                                            <p:strVal val="#ppt_w"/>
                                          </p:val>
                                        </p:tav>
                                      </p:tavLst>
                                    </p:anim>
                                    <p:anim calcmode="lin" valueType="num">
                                      <p:cBhvr>
                                        <p:cTn id="8" dur="1000" fill="hold"/>
                                        <p:tgtEl>
                                          <p:spTgt spid="15362"/>
                                        </p:tgtEl>
                                        <p:attrNameLst>
                                          <p:attrName>ppt_h</p:attrName>
                                        </p:attrNameLst>
                                      </p:cBhvr>
                                      <p:tavLst>
                                        <p:tav tm="0">
                                          <p:val>
                                            <p:strVal val="#ppt_h"/>
                                          </p:val>
                                        </p:tav>
                                        <p:tav tm="100000">
                                          <p:val>
                                            <p:strVal val="#ppt_h"/>
                                          </p:val>
                                        </p:tav>
                                      </p:tavLst>
                                    </p:anim>
                                    <p:animEffect transition="in" filter="fade">
                                      <p:cBhvr>
                                        <p:cTn id="9" dur="1000"/>
                                        <p:tgtEl>
                                          <p:spTgt spid="1536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5363">
                                            <p:txEl>
                                              <p:pRg st="0" end="0"/>
                                            </p:txEl>
                                          </p:spTgt>
                                        </p:tgtEl>
                                        <p:attrNameLst>
                                          <p:attrName>style.visibility</p:attrName>
                                        </p:attrNameLst>
                                      </p:cBhvr>
                                      <p:to>
                                        <p:strVal val="visible"/>
                                      </p:to>
                                    </p:set>
                                    <p:anim calcmode="lin" valueType="num">
                                      <p:cBhvr additive="base">
                                        <p:cTn id="14"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5363">
                                            <p:txEl>
                                              <p:pRg st="1" end="1"/>
                                            </p:txEl>
                                          </p:spTgt>
                                        </p:tgtEl>
                                        <p:attrNameLst>
                                          <p:attrName>style.visibility</p:attrName>
                                        </p:attrNameLst>
                                      </p:cBhvr>
                                      <p:to>
                                        <p:strVal val="visible"/>
                                      </p:to>
                                    </p:set>
                                    <p:anim calcmode="lin" valueType="num">
                                      <p:cBhvr additive="base">
                                        <p:cTn id="20"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5363">
                                            <p:txEl>
                                              <p:pRg st="2" end="2"/>
                                            </p:txEl>
                                          </p:spTgt>
                                        </p:tgtEl>
                                        <p:attrNameLst>
                                          <p:attrName>style.visibility</p:attrName>
                                        </p:attrNameLst>
                                      </p:cBhvr>
                                      <p:to>
                                        <p:strVal val="visible"/>
                                      </p:to>
                                    </p:set>
                                    <p:anim calcmode="lin" valueType="num">
                                      <p:cBhvr additive="base">
                                        <p:cTn id="26"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363">
                                            <p:txEl>
                                              <p:pRg st="3" end="3"/>
                                            </p:txEl>
                                          </p:spTgt>
                                        </p:tgtEl>
                                        <p:attrNameLst>
                                          <p:attrName>style.visibility</p:attrName>
                                        </p:attrNameLst>
                                      </p:cBhvr>
                                      <p:to>
                                        <p:strVal val="visible"/>
                                      </p:to>
                                    </p:set>
                                    <p:anim calcmode="lin" valueType="num">
                                      <p:cBhvr additive="base">
                                        <p:cTn id="32"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5363">
                                            <p:txEl>
                                              <p:pRg st="5" end="5"/>
                                            </p:txEl>
                                          </p:spTgt>
                                        </p:tgtEl>
                                        <p:attrNameLst>
                                          <p:attrName>style.visibility</p:attrName>
                                        </p:attrNameLst>
                                      </p:cBhvr>
                                      <p:to>
                                        <p:strVal val="visible"/>
                                      </p:to>
                                    </p:set>
                                    <p:anim calcmode="lin" valueType="num">
                                      <p:cBhvr additive="base">
                                        <p:cTn id="38" dur="5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53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5363">
                                            <p:txEl>
                                              <p:pRg st="6" end="6"/>
                                            </p:txEl>
                                          </p:spTgt>
                                        </p:tgtEl>
                                        <p:attrNameLst>
                                          <p:attrName>style.visibility</p:attrName>
                                        </p:attrNameLst>
                                      </p:cBhvr>
                                      <p:to>
                                        <p:strVal val="visible"/>
                                      </p:to>
                                    </p:set>
                                    <p:anim calcmode="lin" valueType="num">
                                      <p:cBhvr additive="base">
                                        <p:cTn id="44" dur="500" fill="hold"/>
                                        <p:tgtEl>
                                          <p:spTgt spid="1536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53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5363">
                                            <p:txEl>
                                              <p:pRg st="7" end="7"/>
                                            </p:txEl>
                                          </p:spTgt>
                                        </p:tgtEl>
                                        <p:attrNameLst>
                                          <p:attrName>style.visibility</p:attrName>
                                        </p:attrNameLst>
                                      </p:cBhvr>
                                      <p:to>
                                        <p:strVal val="visible"/>
                                      </p:to>
                                    </p:set>
                                    <p:anim calcmode="lin" valueType="num">
                                      <p:cBhvr additive="base">
                                        <p:cTn id="50" dur="500" fill="hold"/>
                                        <p:tgtEl>
                                          <p:spTgt spid="1536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153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5363">
                                            <p:txEl>
                                              <p:pRg st="8" end="8"/>
                                            </p:txEl>
                                          </p:spTgt>
                                        </p:tgtEl>
                                        <p:attrNameLst>
                                          <p:attrName>style.visibility</p:attrName>
                                        </p:attrNameLst>
                                      </p:cBhvr>
                                      <p:to>
                                        <p:strVal val="visible"/>
                                      </p:to>
                                    </p:set>
                                    <p:anim calcmode="lin" valueType="num">
                                      <p:cBhvr additive="base">
                                        <p:cTn id="56" dur="500" fill="hold"/>
                                        <p:tgtEl>
                                          <p:spTgt spid="15363">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153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uiExpand="1" build="p" bldLvl="4"/>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algn="ctr"/>
            <a:r>
              <a:rPr lang="it-IT" dirty="0" smtClean="0">
                <a:solidFill>
                  <a:srgbClr val="FF0000"/>
                </a:solidFill>
                <a:effectLst>
                  <a:reflection blurRad="6350" stA="55000" endA="300" endPos="45500" dir="5400000" sy="-100000" algn="bl" rotWithShape="0"/>
                </a:effectLst>
              </a:rPr>
              <a:t>L’arte</a:t>
            </a:r>
            <a:endParaRPr lang="it-IT" dirty="0">
              <a:solidFill>
                <a:srgbClr val="FF0000"/>
              </a:solidFill>
              <a:effectLst>
                <a:reflection blurRad="6350" stA="55000" endA="300" endPos="45500" dir="5400000" sy="-100000" algn="bl" rotWithShape="0"/>
              </a:effectLst>
            </a:endParaRPr>
          </a:p>
        </p:txBody>
      </p:sp>
      <p:sp>
        <p:nvSpPr>
          <p:cNvPr id="5" name="Rettangolo 4"/>
          <p:cNvSpPr/>
          <p:nvPr/>
        </p:nvSpPr>
        <p:spPr>
          <a:xfrm>
            <a:off x="755576" y="1628800"/>
            <a:ext cx="4680520"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solidFill>
                  <a:schemeClr val="tx1"/>
                </a:solidFill>
              </a:rPr>
              <a:t>È conoscenza libera e disinteressata</a:t>
            </a:r>
            <a:endParaRPr lang="it-IT" sz="2400" dirty="0">
              <a:solidFill>
                <a:schemeClr val="tx1"/>
              </a:solidFill>
            </a:endParaRPr>
          </a:p>
        </p:txBody>
      </p:sp>
      <p:sp>
        <p:nvSpPr>
          <p:cNvPr id="6" name="Rettangolo 5"/>
          <p:cNvSpPr/>
          <p:nvPr/>
        </p:nvSpPr>
        <p:spPr>
          <a:xfrm>
            <a:off x="539552" y="2780928"/>
            <a:ext cx="5256584" cy="13681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solidFill>
                  <a:schemeClr val="tx1"/>
                </a:solidFill>
              </a:rPr>
              <a:t>È disinteressata contemplazione dell’universale (idee platoniche)</a:t>
            </a:r>
            <a:endParaRPr lang="it-IT" sz="2400" dirty="0">
              <a:solidFill>
                <a:schemeClr val="tx1"/>
              </a:solidFill>
            </a:endParaRPr>
          </a:p>
        </p:txBody>
      </p:sp>
      <p:sp>
        <p:nvSpPr>
          <p:cNvPr id="7" name="Rettangolo 6"/>
          <p:cNvSpPr/>
          <p:nvPr/>
        </p:nvSpPr>
        <p:spPr>
          <a:xfrm>
            <a:off x="755576" y="4221088"/>
            <a:ext cx="4824536" cy="13681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solidFill>
                  <a:schemeClr val="tx1"/>
                </a:solidFill>
              </a:rPr>
              <a:t>Ci si sottrae </a:t>
            </a:r>
            <a:r>
              <a:rPr lang="it-IT" sz="2400" b="1" dirty="0" smtClean="0">
                <a:solidFill>
                  <a:schemeClr val="tx1"/>
                </a:solidFill>
              </a:rPr>
              <a:t>momentaneamente</a:t>
            </a:r>
            <a:r>
              <a:rPr lang="it-IT" sz="2400" dirty="0" smtClean="0">
                <a:solidFill>
                  <a:schemeClr val="tx1"/>
                </a:solidFill>
              </a:rPr>
              <a:t> dalla propria particolarità e dalla infinita catena di desideri</a:t>
            </a:r>
            <a:endParaRPr lang="it-IT" sz="2400" dirty="0">
              <a:solidFill>
                <a:schemeClr val="tx1"/>
              </a:solidFill>
            </a:endParaRPr>
          </a:p>
        </p:txBody>
      </p:sp>
      <p:sp>
        <p:nvSpPr>
          <p:cNvPr id="8" name="Rettangolo 7"/>
          <p:cNvSpPr/>
          <p:nvPr/>
        </p:nvSpPr>
        <p:spPr>
          <a:xfrm>
            <a:off x="4283968" y="4797152"/>
            <a:ext cx="4024064" cy="6396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solidFill>
                  <a:schemeClr val="tx1"/>
                </a:solidFill>
              </a:rPr>
              <a:t>Funzione catartica</a:t>
            </a:r>
            <a:endParaRPr lang="it-IT" sz="2400" dirty="0">
              <a:solidFill>
                <a:schemeClr val="tx1"/>
              </a:solidFill>
            </a:endParaRPr>
          </a:p>
        </p:txBody>
      </p:sp>
      <p:sp>
        <p:nvSpPr>
          <p:cNvPr id="9" name="Ovale 8"/>
          <p:cNvSpPr/>
          <p:nvPr/>
        </p:nvSpPr>
        <p:spPr>
          <a:xfrm>
            <a:off x="6156176" y="2420888"/>
            <a:ext cx="244827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MUSICA</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strVal val="#ppt_w*0.70"/>
                                          </p:val>
                                        </p:tav>
                                        <p:tav tm="100000">
                                          <p:val>
                                            <p:strVal val="#ppt_w"/>
                                          </p:val>
                                        </p:tav>
                                      </p:tavLst>
                                    </p:anim>
                                    <p:anim calcmode="lin" valueType="num">
                                      <p:cBhvr>
                                        <p:cTn id="8" dur="1000" fill="hold"/>
                                        <p:tgtEl>
                                          <p:spTgt spid="11266"/>
                                        </p:tgtEl>
                                        <p:attrNameLst>
                                          <p:attrName>ppt_h</p:attrName>
                                        </p:attrNameLst>
                                      </p:cBhvr>
                                      <p:tavLst>
                                        <p:tav tm="0">
                                          <p:val>
                                            <p:strVal val="#ppt_h"/>
                                          </p:val>
                                        </p:tav>
                                        <p:tav tm="100000">
                                          <p:val>
                                            <p:strVal val="#ppt_h"/>
                                          </p:val>
                                        </p:tav>
                                      </p:tavLst>
                                    </p:anim>
                                    <p:animEffect transition="in" filter="fade">
                                      <p:cBhvr>
                                        <p:cTn id="9" dur="1000"/>
                                        <p:tgtEl>
                                          <p:spTgt spid="11266"/>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Horizont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Horizont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Horizont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5" grpId="0" animBg="1"/>
      <p:bldP spid="6" grpId="0" animBg="1"/>
      <p:bldP spid="7" grpId="0" animBg="1"/>
      <p:bldP spid="8"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263</TotalTime>
  <Words>930</Words>
  <Application>Microsoft Office PowerPoint</Application>
  <PresentationFormat>Presentazione su schermo (4:3)</PresentationFormat>
  <Paragraphs>85</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Universo</vt:lpstr>
      <vt:lpstr>Schopenhauer</vt:lpstr>
      <vt:lpstr>Desiderare è soffrire</vt:lpstr>
      <vt:lpstr>Dolore, piacere e noia</vt:lpstr>
      <vt:lpstr>Dolore, Piacere, Noia</vt:lpstr>
      <vt:lpstr>Cos’è la vita</vt:lpstr>
      <vt:lpstr>E l’amore?</vt:lpstr>
      <vt:lpstr>Pessimismo cosmico</vt:lpstr>
      <vt:lpstr>La noluntas</vt:lpstr>
      <vt:lpstr>L’arte</vt:lpstr>
      <vt:lpstr>La morale</vt:lpstr>
      <vt:lpstr>Le due virtù cardinali</vt:lpstr>
      <vt:lpstr>L’ascesi</vt:lpstr>
      <vt:lpstr>Il nulla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simone</dc:creator>
  <cp:lastModifiedBy>simone</cp:lastModifiedBy>
  <cp:revision>36</cp:revision>
  <dcterms:created xsi:type="dcterms:W3CDTF">2012-11-22T17:37:42Z</dcterms:created>
  <dcterms:modified xsi:type="dcterms:W3CDTF">2012-12-11T12:57:35Z</dcterms:modified>
</cp:coreProperties>
</file>