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82" r:id="rId2"/>
    <p:sldId id="296" r:id="rId3"/>
    <p:sldId id="283" r:id="rId4"/>
    <p:sldId id="287" r:id="rId5"/>
    <p:sldId id="277" r:id="rId6"/>
    <p:sldId id="297" r:id="rId7"/>
    <p:sldId id="285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270" r:id="rId17"/>
    <p:sldId id="291" r:id="rId18"/>
    <p:sldId id="292" r:id="rId19"/>
  </p:sldIdLst>
  <p:sldSz cx="9144000" cy="6858000" type="screen4x3"/>
  <p:notesSz cx="6858000" cy="9144000"/>
  <p:defaultTextStyle>
    <a:defPPr>
      <a:defRPr lang="it-IT"/>
    </a:defPPr>
    <a:lvl1pPr algn="just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fontAlgn="base">
      <a:spcBef>
        <a:spcPct val="50000"/>
      </a:spcBef>
      <a:spcAft>
        <a:spcPct val="0"/>
      </a:spcAft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66"/>
    <a:srgbClr val="800080"/>
    <a:srgbClr val="006600"/>
    <a:srgbClr val="663300"/>
    <a:srgbClr val="A1AB57"/>
    <a:srgbClr val="00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6" autoAdjust="0"/>
  </p:normalViewPr>
  <p:slideViewPr>
    <p:cSldViewPr>
      <p:cViewPr varScale="1">
        <p:scale>
          <a:sx n="75" d="100"/>
          <a:sy n="75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873E1-AAAE-4361-8094-8A9897B790B6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A035AF7-E440-42AC-8136-73AE8E4035D9}">
      <dgm:prSet phldrT="[Testo]"/>
      <dgm:spPr/>
      <dgm:t>
        <a:bodyPr/>
        <a:lstStyle/>
        <a:p>
          <a:r>
            <a:rPr lang="it-IT" dirty="0" smtClean="0"/>
            <a:t>FENOMENO</a:t>
          </a:r>
          <a:endParaRPr lang="it-IT" dirty="0"/>
        </a:p>
      </dgm:t>
    </dgm:pt>
    <dgm:pt modelId="{109520C1-99E7-4586-861D-4806C73D5121}" type="parTrans" cxnId="{EE21BF84-57A1-4D0F-9C53-EF21D24FF8FD}">
      <dgm:prSet/>
      <dgm:spPr/>
      <dgm:t>
        <a:bodyPr/>
        <a:lstStyle/>
        <a:p>
          <a:endParaRPr lang="it-IT"/>
        </a:p>
      </dgm:t>
    </dgm:pt>
    <dgm:pt modelId="{AFC04EFC-B927-4744-A8E2-21D45DDBEF34}" type="sibTrans" cxnId="{EE21BF84-57A1-4D0F-9C53-EF21D24FF8FD}">
      <dgm:prSet/>
      <dgm:spPr/>
      <dgm:t>
        <a:bodyPr/>
        <a:lstStyle/>
        <a:p>
          <a:endParaRPr lang="it-IT"/>
        </a:p>
      </dgm:t>
    </dgm:pt>
    <dgm:pt modelId="{6CD4CCAD-0915-4012-8D42-FD782EB22F9C}">
      <dgm:prSet phldrT="[Testo]"/>
      <dgm:spPr/>
      <dgm:t>
        <a:bodyPr/>
        <a:lstStyle/>
        <a:p>
          <a:r>
            <a:rPr lang="it-IT" dirty="0" smtClean="0"/>
            <a:t>È la rappresentazione</a:t>
          </a:r>
          <a:endParaRPr lang="it-IT" dirty="0"/>
        </a:p>
      </dgm:t>
    </dgm:pt>
    <dgm:pt modelId="{A6036374-DD5B-4393-ADC5-FE8D578603D3}" type="parTrans" cxnId="{883E8D62-7139-421C-A185-322C289E442A}">
      <dgm:prSet/>
      <dgm:spPr/>
      <dgm:t>
        <a:bodyPr/>
        <a:lstStyle/>
        <a:p>
          <a:endParaRPr lang="it-IT"/>
        </a:p>
      </dgm:t>
    </dgm:pt>
    <dgm:pt modelId="{87A34A1F-FF88-475B-9240-F9A713F7754E}" type="sibTrans" cxnId="{883E8D62-7139-421C-A185-322C289E442A}">
      <dgm:prSet/>
      <dgm:spPr/>
      <dgm:t>
        <a:bodyPr/>
        <a:lstStyle/>
        <a:p>
          <a:endParaRPr lang="it-IT"/>
        </a:p>
      </dgm:t>
    </dgm:pt>
    <dgm:pt modelId="{25E72167-C35F-4DAA-8CB7-3AB2A2A999E4}">
      <dgm:prSet phldrT="[Testo]"/>
      <dgm:spPr/>
      <dgm:t>
        <a:bodyPr/>
        <a:lstStyle/>
        <a:p>
          <a:r>
            <a:rPr lang="it-IT" dirty="0" smtClean="0"/>
            <a:t>È illusione</a:t>
          </a:r>
          <a:endParaRPr lang="it-IT" dirty="0"/>
        </a:p>
      </dgm:t>
    </dgm:pt>
    <dgm:pt modelId="{22291D00-22FD-499F-8458-E20B366F0037}" type="parTrans" cxnId="{E65C7B81-511D-4D4E-81C0-C3F5F18E9C15}">
      <dgm:prSet/>
      <dgm:spPr/>
      <dgm:t>
        <a:bodyPr/>
        <a:lstStyle/>
        <a:p>
          <a:endParaRPr lang="it-IT"/>
        </a:p>
      </dgm:t>
    </dgm:pt>
    <dgm:pt modelId="{EB61EA65-33FA-4567-B85E-66FE5EE6BE0F}" type="sibTrans" cxnId="{E65C7B81-511D-4D4E-81C0-C3F5F18E9C15}">
      <dgm:prSet/>
      <dgm:spPr/>
      <dgm:t>
        <a:bodyPr/>
        <a:lstStyle/>
        <a:p>
          <a:endParaRPr lang="it-IT"/>
        </a:p>
      </dgm:t>
    </dgm:pt>
    <dgm:pt modelId="{1EBEEC9F-CC12-4D5B-B251-F2288E641C08}">
      <dgm:prSet phldrT="[Testo]"/>
      <dgm:spPr/>
      <dgm:t>
        <a:bodyPr/>
        <a:lstStyle/>
        <a:p>
          <a:r>
            <a:rPr lang="it-IT" dirty="0" smtClean="0"/>
            <a:t>Esiste solo dentro la coscienza</a:t>
          </a:r>
          <a:endParaRPr lang="it-IT" dirty="0"/>
        </a:p>
      </dgm:t>
    </dgm:pt>
    <dgm:pt modelId="{E8B758CD-1582-4A42-A768-9B9E791078C1}" type="parTrans" cxnId="{FC312DB9-73D6-44C4-9B11-1BA6FBCADD60}">
      <dgm:prSet/>
      <dgm:spPr/>
      <dgm:t>
        <a:bodyPr/>
        <a:lstStyle/>
        <a:p>
          <a:endParaRPr lang="it-IT"/>
        </a:p>
      </dgm:t>
    </dgm:pt>
    <dgm:pt modelId="{47A0FFA6-7C99-4000-80EB-6AF3473EBEA6}" type="sibTrans" cxnId="{FC312DB9-73D6-44C4-9B11-1BA6FBCADD60}">
      <dgm:prSet/>
      <dgm:spPr/>
      <dgm:t>
        <a:bodyPr/>
        <a:lstStyle/>
        <a:p>
          <a:endParaRPr lang="it-IT"/>
        </a:p>
      </dgm:t>
    </dgm:pt>
    <dgm:pt modelId="{B188AD78-A436-4A0A-B20B-6983F319EAAA}">
      <dgm:prSet phldrT="[Testo]"/>
      <dgm:spPr/>
      <dgm:t>
        <a:bodyPr/>
        <a:lstStyle/>
        <a:p>
          <a:r>
            <a:rPr lang="it-IT" dirty="0" smtClean="0"/>
            <a:t>È “velo di Maya”</a:t>
          </a:r>
          <a:endParaRPr lang="it-IT" dirty="0"/>
        </a:p>
      </dgm:t>
    </dgm:pt>
    <dgm:pt modelId="{C46D8D9F-8C50-4E30-8002-393B63542E26}" type="parTrans" cxnId="{458867B6-0737-4DC1-AD52-28FBBF4FAB3F}">
      <dgm:prSet/>
      <dgm:spPr/>
      <dgm:t>
        <a:bodyPr/>
        <a:lstStyle/>
        <a:p>
          <a:endParaRPr lang="it-IT"/>
        </a:p>
      </dgm:t>
    </dgm:pt>
    <dgm:pt modelId="{902445C3-CBB0-4621-86F3-B58307D183BB}" type="sibTrans" cxnId="{458867B6-0737-4DC1-AD52-28FBBF4FAB3F}">
      <dgm:prSet/>
      <dgm:spPr/>
      <dgm:t>
        <a:bodyPr/>
        <a:lstStyle/>
        <a:p>
          <a:endParaRPr lang="it-IT"/>
        </a:p>
      </dgm:t>
    </dgm:pt>
    <dgm:pt modelId="{7CC97E44-B253-4C1A-8D87-44E9B1D1B843}" type="pres">
      <dgm:prSet presAssocID="{2AC873E1-AAAE-4361-8094-8A9897B790B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3FFC55D-EF27-4C22-B9EA-76FF93C966E0}" type="pres">
      <dgm:prSet presAssocID="{8A035AF7-E440-42AC-8136-73AE8E4035D9}" presName="centerShape" presStyleLbl="node0" presStyleIdx="0" presStyleCnt="1"/>
      <dgm:spPr/>
      <dgm:t>
        <a:bodyPr/>
        <a:lstStyle/>
        <a:p>
          <a:endParaRPr lang="it-IT"/>
        </a:p>
      </dgm:t>
    </dgm:pt>
    <dgm:pt modelId="{3A6791DC-EFD1-407D-B3DF-E75E35C38AA6}" type="pres">
      <dgm:prSet presAssocID="{A6036374-DD5B-4393-ADC5-FE8D578603D3}" presName="Name9" presStyleLbl="parChTrans1D2" presStyleIdx="0" presStyleCnt="4"/>
      <dgm:spPr/>
      <dgm:t>
        <a:bodyPr/>
        <a:lstStyle/>
        <a:p>
          <a:endParaRPr lang="it-IT"/>
        </a:p>
      </dgm:t>
    </dgm:pt>
    <dgm:pt modelId="{352E4513-941F-4A2A-870E-115602024998}" type="pres">
      <dgm:prSet presAssocID="{A6036374-DD5B-4393-ADC5-FE8D578603D3}" presName="connTx" presStyleLbl="parChTrans1D2" presStyleIdx="0" presStyleCnt="4"/>
      <dgm:spPr/>
      <dgm:t>
        <a:bodyPr/>
        <a:lstStyle/>
        <a:p>
          <a:endParaRPr lang="it-IT"/>
        </a:p>
      </dgm:t>
    </dgm:pt>
    <dgm:pt modelId="{B015D906-64B6-4ED3-AAC3-58E365D34CAB}" type="pres">
      <dgm:prSet presAssocID="{6CD4CCAD-0915-4012-8D42-FD782EB22F9C}" presName="node" presStyleLbl="node1" presStyleIdx="0" presStyleCnt="4" custScaleX="4619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FD2E61D-22E5-4A64-98A5-F29C583011F2}" type="pres">
      <dgm:prSet presAssocID="{22291D00-22FD-499F-8458-E20B366F0037}" presName="Name9" presStyleLbl="parChTrans1D2" presStyleIdx="1" presStyleCnt="4"/>
      <dgm:spPr/>
      <dgm:t>
        <a:bodyPr/>
        <a:lstStyle/>
        <a:p>
          <a:endParaRPr lang="it-IT"/>
        </a:p>
      </dgm:t>
    </dgm:pt>
    <dgm:pt modelId="{94DAD959-1AE6-459D-B1F8-575EC2DA46DD}" type="pres">
      <dgm:prSet presAssocID="{22291D00-22FD-499F-8458-E20B366F0037}" presName="connTx" presStyleLbl="parChTrans1D2" presStyleIdx="1" presStyleCnt="4"/>
      <dgm:spPr/>
      <dgm:t>
        <a:bodyPr/>
        <a:lstStyle/>
        <a:p>
          <a:endParaRPr lang="it-IT"/>
        </a:p>
      </dgm:t>
    </dgm:pt>
    <dgm:pt modelId="{27EB243A-E557-40C4-8205-F45791D9239F}" type="pres">
      <dgm:prSet presAssocID="{25E72167-C35F-4DAA-8CB7-3AB2A2A999E4}" presName="node" presStyleLbl="node1" presStyleIdx="1" presStyleCnt="4" custScaleX="138463" custRadScaleRad="116056" custRadScaleInc="-31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501D053-2415-496B-BB61-9C850BB558D7}" type="pres">
      <dgm:prSet presAssocID="{E8B758CD-1582-4A42-A768-9B9E791078C1}" presName="Name9" presStyleLbl="parChTrans1D2" presStyleIdx="2" presStyleCnt="4"/>
      <dgm:spPr/>
      <dgm:t>
        <a:bodyPr/>
        <a:lstStyle/>
        <a:p>
          <a:endParaRPr lang="it-IT"/>
        </a:p>
      </dgm:t>
    </dgm:pt>
    <dgm:pt modelId="{06669E41-5BBC-492F-BCBB-B1F7626B1A1F}" type="pres">
      <dgm:prSet presAssocID="{E8B758CD-1582-4A42-A768-9B9E791078C1}" presName="connTx" presStyleLbl="parChTrans1D2" presStyleIdx="2" presStyleCnt="4"/>
      <dgm:spPr/>
      <dgm:t>
        <a:bodyPr/>
        <a:lstStyle/>
        <a:p>
          <a:endParaRPr lang="it-IT"/>
        </a:p>
      </dgm:t>
    </dgm:pt>
    <dgm:pt modelId="{95A8A4F5-FCC4-481D-A445-562E093B48F4}" type="pres">
      <dgm:prSet presAssocID="{1EBEEC9F-CC12-4D5B-B251-F2288E641C08}" presName="node" presStyleLbl="node1" presStyleIdx="2" presStyleCnt="4" custScaleX="3272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6FEE90E-1C77-403D-9BD3-6AC3D3297D3C}" type="pres">
      <dgm:prSet presAssocID="{C46D8D9F-8C50-4E30-8002-393B63542E26}" presName="Name9" presStyleLbl="parChTrans1D2" presStyleIdx="3" presStyleCnt="4"/>
      <dgm:spPr/>
      <dgm:t>
        <a:bodyPr/>
        <a:lstStyle/>
        <a:p>
          <a:endParaRPr lang="it-IT"/>
        </a:p>
      </dgm:t>
    </dgm:pt>
    <dgm:pt modelId="{9251AB07-032B-4049-923B-432302FB9F10}" type="pres">
      <dgm:prSet presAssocID="{C46D8D9F-8C50-4E30-8002-393B63542E26}" presName="connTx" presStyleLbl="parChTrans1D2" presStyleIdx="3" presStyleCnt="4"/>
      <dgm:spPr/>
      <dgm:t>
        <a:bodyPr/>
        <a:lstStyle/>
        <a:p>
          <a:endParaRPr lang="it-IT"/>
        </a:p>
      </dgm:t>
    </dgm:pt>
    <dgm:pt modelId="{2F693052-E624-4A68-A5E2-51D776750901}" type="pres">
      <dgm:prSet presAssocID="{B188AD78-A436-4A0A-B20B-6983F319EAAA}" presName="node" presStyleLbl="node1" presStyleIdx="3" presStyleCnt="4" custScaleX="189596" custRadScaleRad="135353" custRadScaleInc="-102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50F746F-600D-4985-BDB5-97E017ABCF4D}" type="presOf" srcId="{E8B758CD-1582-4A42-A768-9B9E791078C1}" destId="{E501D053-2415-496B-BB61-9C850BB558D7}" srcOrd="0" destOrd="0" presId="urn:microsoft.com/office/officeart/2005/8/layout/radial1"/>
    <dgm:cxn modelId="{883E8D62-7139-421C-A185-322C289E442A}" srcId="{8A035AF7-E440-42AC-8136-73AE8E4035D9}" destId="{6CD4CCAD-0915-4012-8D42-FD782EB22F9C}" srcOrd="0" destOrd="0" parTransId="{A6036374-DD5B-4393-ADC5-FE8D578603D3}" sibTransId="{87A34A1F-FF88-475B-9240-F9A713F7754E}"/>
    <dgm:cxn modelId="{EE21BF84-57A1-4D0F-9C53-EF21D24FF8FD}" srcId="{2AC873E1-AAAE-4361-8094-8A9897B790B6}" destId="{8A035AF7-E440-42AC-8136-73AE8E4035D9}" srcOrd="0" destOrd="0" parTransId="{109520C1-99E7-4586-861D-4806C73D5121}" sibTransId="{AFC04EFC-B927-4744-A8E2-21D45DDBEF34}"/>
    <dgm:cxn modelId="{458867B6-0737-4DC1-AD52-28FBBF4FAB3F}" srcId="{8A035AF7-E440-42AC-8136-73AE8E4035D9}" destId="{B188AD78-A436-4A0A-B20B-6983F319EAAA}" srcOrd="3" destOrd="0" parTransId="{C46D8D9F-8C50-4E30-8002-393B63542E26}" sibTransId="{902445C3-CBB0-4621-86F3-B58307D183BB}"/>
    <dgm:cxn modelId="{AA4BE505-F083-4EB1-BAA4-D8C6395C5431}" type="presOf" srcId="{C46D8D9F-8C50-4E30-8002-393B63542E26}" destId="{9251AB07-032B-4049-923B-432302FB9F10}" srcOrd="1" destOrd="0" presId="urn:microsoft.com/office/officeart/2005/8/layout/radial1"/>
    <dgm:cxn modelId="{E1B6B41B-60A9-4A25-AF1C-E581A02D0377}" type="presOf" srcId="{8A035AF7-E440-42AC-8136-73AE8E4035D9}" destId="{D3FFC55D-EF27-4C22-B9EA-76FF93C966E0}" srcOrd="0" destOrd="0" presId="urn:microsoft.com/office/officeart/2005/8/layout/radial1"/>
    <dgm:cxn modelId="{E65C7B81-511D-4D4E-81C0-C3F5F18E9C15}" srcId="{8A035AF7-E440-42AC-8136-73AE8E4035D9}" destId="{25E72167-C35F-4DAA-8CB7-3AB2A2A999E4}" srcOrd="1" destOrd="0" parTransId="{22291D00-22FD-499F-8458-E20B366F0037}" sibTransId="{EB61EA65-33FA-4567-B85E-66FE5EE6BE0F}"/>
    <dgm:cxn modelId="{F0431D31-3D6D-4C02-B82E-012B0BBE814A}" type="presOf" srcId="{22291D00-22FD-499F-8458-E20B366F0037}" destId="{94DAD959-1AE6-459D-B1F8-575EC2DA46DD}" srcOrd="1" destOrd="0" presId="urn:microsoft.com/office/officeart/2005/8/layout/radial1"/>
    <dgm:cxn modelId="{FC312DB9-73D6-44C4-9B11-1BA6FBCADD60}" srcId="{8A035AF7-E440-42AC-8136-73AE8E4035D9}" destId="{1EBEEC9F-CC12-4D5B-B251-F2288E641C08}" srcOrd="2" destOrd="0" parTransId="{E8B758CD-1582-4A42-A768-9B9E791078C1}" sibTransId="{47A0FFA6-7C99-4000-80EB-6AF3473EBEA6}"/>
    <dgm:cxn modelId="{652ED02B-CC92-47F9-97C7-751464E7F173}" type="presOf" srcId="{2AC873E1-AAAE-4361-8094-8A9897B790B6}" destId="{7CC97E44-B253-4C1A-8D87-44E9B1D1B843}" srcOrd="0" destOrd="0" presId="urn:microsoft.com/office/officeart/2005/8/layout/radial1"/>
    <dgm:cxn modelId="{1FF5433A-CDF5-41B3-9409-88E31B24A9BA}" type="presOf" srcId="{A6036374-DD5B-4393-ADC5-FE8D578603D3}" destId="{3A6791DC-EFD1-407D-B3DF-E75E35C38AA6}" srcOrd="0" destOrd="0" presId="urn:microsoft.com/office/officeart/2005/8/layout/radial1"/>
    <dgm:cxn modelId="{01C2EAEF-937B-461A-8191-55DB5851E25D}" type="presOf" srcId="{1EBEEC9F-CC12-4D5B-B251-F2288E641C08}" destId="{95A8A4F5-FCC4-481D-A445-562E093B48F4}" srcOrd="0" destOrd="0" presId="urn:microsoft.com/office/officeart/2005/8/layout/radial1"/>
    <dgm:cxn modelId="{6DE23619-5111-463A-A10F-3C1E38315C0F}" type="presOf" srcId="{B188AD78-A436-4A0A-B20B-6983F319EAAA}" destId="{2F693052-E624-4A68-A5E2-51D776750901}" srcOrd="0" destOrd="0" presId="urn:microsoft.com/office/officeart/2005/8/layout/radial1"/>
    <dgm:cxn modelId="{D4E315F8-97D8-4E92-9CA3-715156EDF730}" type="presOf" srcId="{25E72167-C35F-4DAA-8CB7-3AB2A2A999E4}" destId="{27EB243A-E557-40C4-8205-F45791D9239F}" srcOrd="0" destOrd="0" presId="urn:microsoft.com/office/officeart/2005/8/layout/radial1"/>
    <dgm:cxn modelId="{4150BD80-8341-4425-8F51-4CB1ACE1F6E8}" type="presOf" srcId="{C46D8D9F-8C50-4E30-8002-393B63542E26}" destId="{26FEE90E-1C77-403D-9BD3-6AC3D3297D3C}" srcOrd="0" destOrd="0" presId="urn:microsoft.com/office/officeart/2005/8/layout/radial1"/>
    <dgm:cxn modelId="{7DD7DDBE-7A73-4E57-9054-71981696D86D}" type="presOf" srcId="{A6036374-DD5B-4393-ADC5-FE8D578603D3}" destId="{352E4513-941F-4A2A-870E-115602024998}" srcOrd="1" destOrd="0" presId="urn:microsoft.com/office/officeart/2005/8/layout/radial1"/>
    <dgm:cxn modelId="{26BF4EF7-70BA-4326-A1C3-A9F5BFF798BC}" type="presOf" srcId="{22291D00-22FD-499F-8458-E20B366F0037}" destId="{8FD2E61D-22E5-4A64-98A5-F29C583011F2}" srcOrd="0" destOrd="0" presId="urn:microsoft.com/office/officeart/2005/8/layout/radial1"/>
    <dgm:cxn modelId="{ECFD7F41-9D74-44A1-A567-EEFF0AB3FDC5}" type="presOf" srcId="{6CD4CCAD-0915-4012-8D42-FD782EB22F9C}" destId="{B015D906-64B6-4ED3-AAC3-58E365D34CAB}" srcOrd="0" destOrd="0" presId="urn:microsoft.com/office/officeart/2005/8/layout/radial1"/>
    <dgm:cxn modelId="{95CACFBE-C97F-4A45-8864-47D11589D251}" type="presOf" srcId="{E8B758CD-1582-4A42-A768-9B9E791078C1}" destId="{06669E41-5BBC-492F-BCBB-B1F7626B1A1F}" srcOrd="1" destOrd="0" presId="urn:microsoft.com/office/officeart/2005/8/layout/radial1"/>
    <dgm:cxn modelId="{C067306A-6B48-47F0-AA1E-FECFBB0512E9}" type="presParOf" srcId="{7CC97E44-B253-4C1A-8D87-44E9B1D1B843}" destId="{D3FFC55D-EF27-4C22-B9EA-76FF93C966E0}" srcOrd="0" destOrd="0" presId="urn:microsoft.com/office/officeart/2005/8/layout/radial1"/>
    <dgm:cxn modelId="{0C9EFEE4-86FF-4174-8E2C-E7A302F1EA86}" type="presParOf" srcId="{7CC97E44-B253-4C1A-8D87-44E9B1D1B843}" destId="{3A6791DC-EFD1-407D-B3DF-E75E35C38AA6}" srcOrd="1" destOrd="0" presId="urn:microsoft.com/office/officeart/2005/8/layout/radial1"/>
    <dgm:cxn modelId="{F99BDE62-2C6B-4573-ABFE-EACC9D628D4D}" type="presParOf" srcId="{3A6791DC-EFD1-407D-B3DF-E75E35C38AA6}" destId="{352E4513-941F-4A2A-870E-115602024998}" srcOrd="0" destOrd="0" presId="urn:microsoft.com/office/officeart/2005/8/layout/radial1"/>
    <dgm:cxn modelId="{684CD920-F545-4690-A294-9B12E97EEF12}" type="presParOf" srcId="{7CC97E44-B253-4C1A-8D87-44E9B1D1B843}" destId="{B015D906-64B6-4ED3-AAC3-58E365D34CAB}" srcOrd="2" destOrd="0" presId="urn:microsoft.com/office/officeart/2005/8/layout/radial1"/>
    <dgm:cxn modelId="{EC6D5485-EC47-4868-8CFB-FBC840CD6434}" type="presParOf" srcId="{7CC97E44-B253-4C1A-8D87-44E9B1D1B843}" destId="{8FD2E61D-22E5-4A64-98A5-F29C583011F2}" srcOrd="3" destOrd="0" presId="urn:microsoft.com/office/officeart/2005/8/layout/radial1"/>
    <dgm:cxn modelId="{5167B26E-E382-42CB-9C26-412AD1334F6B}" type="presParOf" srcId="{8FD2E61D-22E5-4A64-98A5-F29C583011F2}" destId="{94DAD959-1AE6-459D-B1F8-575EC2DA46DD}" srcOrd="0" destOrd="0" presId="urn:microsoft.com/office/officeart/2005/8/layout/radial1"/>
    <dgm:cxn modelId="{D7941334-9276-43AA-96AF-A3A644EEFF89}" type="presParOf" srcId="{7CC97E44-B253-4C1A-8D87-44E9B1D1B843}" destId="{27EB243A-E557-40C4-8205-F45791D9239F}" srcOrd="4" destOrd="0" presId="urn:microsoft.com/office/officeart/2005/8/layout/radial1"/>
    <dgm:cxn modelId="{ED57A9A9-C530-4630-B516-76692C2EA79F}" type="presParOf" srcId="{7CC97E44-B253-4C1A-8D87-44E9B1D1B843}" destId="{E501D053-2415-496B-BB61-9C850BB558D7}" srcOrd="5" destOrd="0" presId="urn:microsoft.com/office/officeart/2005/8/layout/radial1"/>
    <dgm:cxn modelId="{32FAA84C-CE98-4830-BF57-B1345BB28D2B}" type="presParOf" srcId="{E501D053-2415-496B-BB61-9C850BB558D7}" destId="{06669E41-5BBC-492F-BCBB-B1F7626B1A1F}" srcOrd="0" destOrd="0" presId="urn:microsoft.com/office/officeart/2005/8/layout/radial1"/>
    <dgm:cxn modelId="{742A13A6-AFC4-42F5-AAD5-2568820691A5}" type="presParOf" srcId="{7CC97E44-B253-4C1A-8D87-44E9B1D1B843}" destId="{95A8A4F5-FCC4-481D-A445-562E093B48F4}" srcOrd="6" destOrd="0" presId="urn:microsoft.com/office/officeart/2005/8/layout/radial1"/>
    <dgm:cxn modelId="{58F13A97-DB0C-4E55-9235-CFBF9CC10BBB}" type="presParOf" srcId="{7CC97E44-B253-4C1A-8D87-44E9B1D1B843}" destId="{26FEE90E-1C77-403D-9BD3-6AC3D3297D3C}" srcOrd="7" destOrd="0" presId="urn:microsoft.com/office/officeart/2005/8/layout/radial1"/>
    <dgm:cxn modelId="{A9B61D76-8081-48A6-938E-4059DD5671A5}" type="presParOf" srcId="{26FEE90E-1C77-403D-9BD3-6AC3D3297D3C}" destId="{9251AB07-032B-4049-923B-432302FB9F10}" srcOrd="0" destOrd="0" presId="urn:microsoft.com/office/officeart/2005/8/layout/radial1"/>
    <dgm:cxn modelId="{C12BE63F-C8D2-4AA1-9891-A31EE3D90431}" type="presParOf" srcId="{7CC97E44-B253-4C1A-8D87-44E9B1D1B843}" destId="{2F693052-E624-4A68-A5E2-51D77675090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9F07E0-B344-45BA-82C7-75A78CF0720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5744741-BF81-46A8-9E16-5E7A471A7519}">
      <dgm:prSet phldrT="[Testo]"/>
      <dgm:spPr/>
      <dgm:t>
        <a:bodyPr/>
        <a:lstStyle/>
        <a:p>
          <a:r>
            <a:rPr lang="it-IT" dirty="0" smtClean="0"/>
            <a:t>uomo</a:t>
          </a:r>
          <a:endParaRPr lang="it-IT" dirty="0"/>
        </a:p>
      </dgm:t>
    </dgm:pt>
    <dgm:pt modelId="{8FF96F92-56B5-4FA7-B46A-7FAA72E972D5}" type="parTrans" cxnId="{71991AE3-9363-4298-A66C-93708CDCFE3A}">
      <dgm:prSet/>
      <dgm:spPr/>
      <dgm:t>
        <a:bodyPr/>
        <a:lstStyle/>
        <a:p>
          <a:endParaRPr lang="it-IT"/>
        </a:p>
      </dgm:t>
    </dgm:pt>
    <dgm:pt modelId="{1D3593D8-DF55-4CE9-A28B-AA4060EAF148}" type="sibTrans" cxnId="{71991AE3-9363-4298-A66C-93708CDCFE3A}">
      <dgm:prSet/>
      <dgm:spPr/>
      <dgm:t>
        <a:bodyPr/>
        <a:lstStyle/>
        <a:p>
          <a:endParaRPr lang="it-IT"/>
        </a:p>
      </dgm:t>
    </dgm:pt>
    <dgm:pt modelId="{E3FB2708-5252-4BA5-BBEA-F4756C4F2BAE}">
      <dgm:prSet phldrT="[Testo]"/>
      <dgm:spPr/>
      <dgm:t>
        <a:bodyPr/>
        <a:lstStyle/>
        <a:p>
          <a:r>
            <a:rPr lang="it-IT" dirty="0" smtClean="0"/>
            <a:t>piante</a:t>
          </a:r>
          <a:endParaRPr lang="it-IT" dirty="0"/>
        </a:p>
      </dgm:t>
    </dgm:pt>
    <dgm:pt modelId="{91A2C6EB-DE0E-43D0-85FE-4DD227AE821B}" type="parTrans" cxnId="{28049343-1F16-40DD-8110-6A22C2E6392A}">
      <dgm:prSet/>
      <dgm:spPr/>
      <dgm:t>
        <a:bodyPr/>
        <a:lstStyle/>
        <a:p>
          <a:endParaRPr lang="it-IT"/>
        </a:p>
      </dgm:t>
    </dgm:pt>
    <dgm:pt modelId="{BF129296-2FA6-4743-BDE9-988B7378C1D4}" type="sibTrans" cxnId="{28049343-1F16-40DD-8110-6A22C2E6392A}">
      <dgm:prSet/>
      <dgm:spPr/>
      <dgm:t>
        <a:bodyPr/>
        <a:lstStyle/>
        <a:p>
          <a:endParaRPr lang="it-IT"/>
        </a:p>
      </dgm:t>
    </dgm:pt>
    <dgm:pt modelId="{BF0975C9-F556-4220-B33C-059AA17B36F5}">
      <dgm:prSet phldrT="[Testo]"/>
      <dgm:spPr/>
      <dgm:t>
        <a:bodyPr/>
        <a:lstStyle/>
        <a:p>
          <a:r>
            <a:rPr lang="it-IT" dirty="0" smtClean="0"/>
            <a:t>forze generali della natura</a:t>
          </a:r>
          <a:endParaRPr lang="it-IT" dirty="0"/>
        </a:p>
      </dgm:t>
    </dgm:pt>
    <dgm:pt modelId="{82FB51EC-5189-4C5E-B1FB-8D02690022D2}" type="parTrans" cxnId="{34D48909-7BA3-4F02-9D9B-1C99CAF27E19}">
      <dgm:prSet/>
      <dgm:spPr/>
      <dgm:t>
        <a:bodyPr/>
        <a:lstStyle/>
        <a:p>
          <a:endParaRPr lang="it-IT"/>
        </a:p>
      </dgm:t>
    </dgm:pt>
    <dgm:pt modelId="{63D9F685-CBD7-4142-B269-D65C9D2B7A58}" type="sibTrans" cxnId="{34D48909-7BA3-4F02-9D9B-1C99CAF27E19}">
      <dgm:prSet/>
      <dgm:spPr/>
      <dgm:t>
        <a:bodyPr/>
        <a:lstStyle/>
        <a:p>
          <a:endParaRPr lang="it-IT"/>
        </a:p>
      </dgm:t>
    </dgm:pt>
    <dgm:pt modelId="{42C15841-CFD7-43DD-BCA1-475961D9DF52}">
      <dgm:prSet/>
      <dgm:spPr/>
      <dgm:t>
        <a:bodyPr/>
        <a:lstStyle/>
        <a:p>
          <a:r>
            <a:rPr lang="it-IT" dirty="0" smtClean="0"/>
            <a:t>animali</a:t>
          </a:r>
          <a:endParaRPr lang="it-IT" dirty="0"/>
        </a:p>
      </dgm:t>
    </dgm:pt>
    <dgm:pt modelId="{70AA67BE-C01D-41E5-A5A2-1F6B6BEB04A4}" type="parTrans" cxnId="{8114D13A-E6C6-4B8C-96B0-F6D847BCAB06}">
      <dgm:prSet/>
      <dgm:spPr/>
      <dgm:t>
        <a:bodyPr/>
        <a:lstStyle/>
        <a:p>
          <a:endParaRPr lang="it-IT"/>
        </a:p>
      </dgm:t>
    </dgm:pt>
    <dgm:pt modelId="{90A5B3ED-6FDE-47D3-9287-937A539AF976}" type="sibTrans" cxnId="{8114D13A-E6C6-4B8C-96B0-F6D847BCAB06}">
      <dgm:prSet/>
      <dgm:spPr/>
      <dgm:t>
        <a:bodyPr/>
        <a:lstStyle/>
        <a:p>
          <a:endParaRPr lang="it-IT"/>
        </a:p>
      </dgm:t>
    </dgm:pt>
    <dgm:pt modelId="{47372823-5669-4853-A68D-6435C2DCBB03}" type="pres">
      <dgm:prSet presAssocID="{9E9F07E0-B344-45BA-82C7-75A78CF0720E}" presName="compositeShape" presStyleCnt="0">
        <dgm:presLayoutVars>
          <dgm:dir/>
          <dgm:resizeHandles/>
        </dgm:presLayoutVars>
      </dgm:prSet>
      <dgm:spPr/>
    </dgm:pt>
    <dgm:pt modelId="{21B1446F-D042-49BB-B2BF-039780EAA184}" type="pres">
      <dgm:prSet presAssocID="{9E9F07E0-B344-45BA-82C7-75A78CF0720E}" presName="pyramid" presStyleLbl="node1" presStyleIdx="0" presStyleCnt="1" custLinFactNeighborX="2573" custLinFactNeighborY="34375"/>
      <dgm:spPr/>
    </dgm:pt>
    <dgm:pt modelId="{D28E6FB1-07D5-43E6-9F00-F9C1AA2C5AD4}" type="pres">
      <dgm:prSet presAssocID="{9E9F07E0-B344-45BA-82C7-75A78CF0720E}" presName="theList" presStyleCnt="0"/>
      <dgm:spPr/>
    </dgm:pt>
    <dgm:pt modelId="{6EDFE61B-DF15-4E83-B1DC-3437D2175611}" type="pres">
      <dgm:prSet presAssocID="{C5744741-BF81-46A8-9E16-5E7A471A7519}" presName="aNode" presStyleLbl="fgAcc1" presStyleIdx="0" presStyleCnt="4" custScaleX="15845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B75DB6-BB88-49F0-AFD5-6E122FE2272F}" type="pres">
      <dgm:prSet presAssocID="{C5744741-BF81-46A8-9E16-5E7A471A7519}" presName="aSpace" presStyleCnt="0"/>
      <dgm:spPr/>
    </dgm:pt>
    <dgm:pt modelId="{D67AB04C-6E54-4C70-83EE-B8AB0D053793}" type="pres">
      <dgm:prSet presAssocID="{42C15841-CFD7-43DD-BCA1-475961D9DF52}" presName="aNode" presStyleLbl="fgAcc1" presStyleIdx="1" presStyleCnt="4" custScaleX="1768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0711545-A605-4063-9144-ADB3F37365A4}" type="pres">
      <dgm:prSet presAssocID="{42C15841-CFD7-43DD-BCA1-475961D9DF52}" presName="aSpace" presStyleCnt="0"/>
      <dgm:spPr/>
    </dgm:pt>
    <dgm:pt modelId="{AC27DE00-F14F-47E2-A549-5DBDE4868BDC}" type="pres">
      <dgm:prSet presAssocID="{E3FB2708-5252-4BA5-BBEA-F4756C4F2BAE}" presName="aNode" presStyleLbl="fgAcc1" presStyleIdx="2" presStyleCnt="4" custScaleX="21189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CB80FBD-8A15-4E25-8912-2D1863315786}" type="pres">
      <dgm:prSet presAssocID="{E3FB2708-5252-4BA5-BBEA-F4756C4F2BAE}" presName="aSpace" presStyleCnt="0"/>
      <dgm:spPr/>
    </dgm:pt>
    <dgm:pt modelId="{A1AF65DC-4437-4860-BF0E-FC6CEE4294E2}" type="pres">
      <dgm:prSet presAssocID="{BF0975C9-F556-4220-B33C-059AA17B36F5}" presName="aNode" presStyleLbl="fgAcc1" presStyleIdx="3" presStyleCnt="4" custScaleX="24869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0508F3-19C8-4E41-92E3-67A1F1A5AC4C}" type="pres">
      <dgm:prSet presAssocID="{BF0975C9-F556-4220-B33C-059AA17B36F5}" presName="aSpace" presStyleCnt="0"/>
      <dgm:spPr/>
    </dgm:pt>
  </dgm:ptLst>
  <dgm:cxnLst>
    <dgm:cxn modelId="{A7E43963-D275-4275-968A-8FDCAF3BB56B}" type="presOf" srcId="{E3FB2708-5252-4BA5-BBEA-F4756C4F2BAE}" destId="{AC27DE00-F14F-47E2-A549-5DBDE4868BDC}" srcOrd="0" destOrd="0" presId="urn:microsoft.com/office/officeart/2005/8/layout/pyramid2"/>
    <dgm:cxn modelId="{232A9827-6AB4-497F-9D5A-B21F67ADA19A}" type="presOf" srcId="{9E9F07E0-B344-45BA-82C7-75A78CF0720E}" destId="{47372823-5669-4853-A68D-6435C2DCBB03}" srcOrd="0" destOrd="0" presId="urn:microsoft.com/office/officeart/2005/8/layout/pyramid2"/>
    <dgm:cxn modelId="{8114D13A-E6C6-4B8C-96B0-F6D847BCAB06}" srcId="{9E9F07E0-B344-45BA-82C7-75A78CF0720E}" destId="{42C15841-CFD7-43DD-BCA1-475961D9DF52}" srcOrd="1" destOrd="0" parTransId="{70AA67BE-C01D-41E5-A5A2-1F6B6BEB04A4}" sibTransId="{90A5B3ED-6FDE-47D3-9287-937A539AF976}"/>
    <dgm:cxn modelId="{FBC25A6E-C328-4B38-94F2-DBEA0CFFE542}" type="presOf" srcId="{BF0975C9-F556-4220-B33C-059AA17B36F5}" destId="{A1AF65DC-4437-4860-BF0E-FC6CEE4294E2}" srcOrd="0" destOrd="0" presId="urn:microsoft.com/office/officeart/2005/8/layout/pyramid2"/>
    <dgm:cxn modelId="{34D48909-7BA3-4F02-9D9B-1C99CAF27E19}" srcId="{9E9F07E0-B344-45BA-82C7-75A78CF0720E}" destId="{BF0975C9-F556-4220-B33C-059AA17B36F5}" srcOrd="3" destOrd="0" parTransId="{82FB51EC-5189-4C5E-B1FB-8D02690022D2}" sibTransId="{63D9F685-CBD7-4142-B269-D65C9D2B7A58}"/>
    <dgm:cxn modelId="{92D9FFCB-9683-4A9E-B573-FACA06A848DC}" type="presOf" srcId="{C5744741-BF81-46A8-9E16-5E7A471A7519}" destId="{6EDFE61B-DF15-4E83-B1DC-3437D2175611}" srcOrd="0" destOrd="0" presId="urn:microsoft.com/office/officeart/2005/8/layout/pyramid2"/>
    <dgm:cxn modelId="{28049343-1F16-40DD-8110-6A22C2E6392A}" srcId="{9E9F07E0-B344-45BA-82C7-75A78CF0720E}" destId="{E3FB2708-5252-4BA5-BBEA-F4756C4F2BAE}" srcOrd="2" destOrd="0" parTransId="{91A2C6EB-DE0E-43D0-85FE-4DD227AE821B}" sibTransId="{BF129296-2FA6-4743-BDE9-988B7378C1D4}"/>
    <dgm:cxn modelId="{5943F76E-38C4-42F6-A47D-86F4E3EE84CE}" type="presOf" srcId="{42C15841-CFD7-43DD-BCA1-475961D9DF52}" destId="{D67AB04C-6E54-4C70-83EE-B8AB0D053793}" srcOrd="0" destOrd="0" presId="urn:microsoft.com/office/officeart/2005/8/layout/pyramid2"/>
    <dgm:cxn modelId="{71991AE3-9363-4298-A66C-93708CDCFE3A}" srcId="{9E9F07E0-B344-45BA-82C7-75A78CF0720E}" destId="{C5744741-BF81-46A8-9E16-5E7A471A7519}" srcOrd="0" destOrd="0" parTransId="{8FF96F92-56B5-4FA7-B46A-7FAA72E972D5}" sibTransId="{1D3593D8-DF55-4CE9-A28B-AA4060EAF148}"/>
    <dgm:cxn modelId="{5704FA7A-2A27-4E7D-A564-1F2806E52352}" type="presParOf" srcId="{47372823-5669-4853-A68D-6435C2DCBB03}" destId="{21B1446F-D042-49BB-B2BF-039780EAA184}" srcOrd="0" destOrd="0" presId="urn:microsoft.com/office/officeart/2005/8/layout/pyramid2"/>
    <dgm:cxn modelId="{D7E01311-C082-440E-BE9A-7CE2FFCAE421}" type="presParOf" srcId="{47372823-5669-4853-A68D-6435C2DCBB03}" destId="{D28E6FB1-07D5-43E6-9F00-F9C1AA2C5AD4}" srcOrd="1" destOrd="0" presId="urn:microsoft.com/office/officeart/2005/8/layout/pyramid2"/>
    <dgm:cxn modelId="{D2CC1CE9-58AD-450E-9355-FE03505B6F5F}" type="presParOf" srcId="{D28E6FB1-07D5-43E6-9F00-F9C1AA2C5AD4}" destId="{6EDFE61B-DF15-4E83-B1DC-3437D2175611}" srcOrd="0" destOrd="0" presId="urn:microsoft.com/office/officeart/2005/8/layout/pyramid2"/>
    <dgm:cxn modelId="{A6E7194C-A366-45AF-B011-BA370CE03C1A}" type="presParOf" srcId="{D28E6FB1-07D5-43E6-9F00-F9C1AA2C5AD4}" destId="{8BB75DB6-BB88-49F0-AFD5-6E122FE2272F}" srcOrd="1" destOrd="0" presId="urn:microsoft.com/office/officeart/2005/8/layout/pyramid2"/>
    <dgm:cxn modelId="{B1F40E42-3217-4815-8564-D5DA01AE1EE5}" type="presParOf" srcId="{D28E6FB1-07D5-43E6-9F00-F9C1AA2C5AD4}" destId="{D67AB04C-6E54-4C70-83EE-B8AB0D053793}" srcOrd="2" destOrd="0" presId="urn:microsoft.com/office/officeart/2005/8/layout/pyramid2"/>
    <dgm:cxn modelId="{AF99C51A-8766-46FE-8FF5-E8CFDE650E8F}" type="presParOf" srcId="{D28E6FB1-07D5-43E6-9F00-F9C1AA2C5AD4}" destId="{70711545-A605-4063-9144-ADB3F37365A4}" srcOrd="3" destOrd="0" presId="urn:microsoft.com/office/officeart/2005/8/layout/pyramid2"/>
    <dgm:cxn modelId="{74B92852-23B7-489E-BCCA-C988D844AE8B}" type="presParOf" srcId="{D28E6FB1-07D5-43E6-9F00-F9C1AA2C5AD4}" destId="{AC27DE00-F14F-47E2-A549-5DBDE4868BDC}" srcOrd="4" destOrd="0" presId="urn:microsoft.com/office/officeart/2005/8/layout/pyramid2"/>
    <dgm:cxn modelId="{ADB63214-72C9-4F95-BB11-CB328DA9B242}" type="presParOf" srcId="{D28E6FB1-07D5-43E6-9F00-F9C1AA2C5AD4}" destId="{6CB80FBD-8A15-4E25-8912-2D1863315786}" srcOrd="5" destOrd="0" presId="urn:microsoft.com/office/officeart/2005/8/layout/pyramid2"/>
    <dgm:cxn modelId="{4986F0B7-8C95-4EDB-9864-C60894FF712E}" type="presParOf" srcId="{D28E6FB1-07D5-43E6-9F00-F9C1AA2C5AD4}" destId="{A1AF65DC-4437-4860-BF0E-FC6CEE4294E2}" srcOrd="6" destOrd="0" presId="urn:microsoft.com/office/officeart/2005/8/layout/pyramid2"/>
    <dgm:cxn modelId="{1461F403-5980-4363-A7C6-548BAD01EEA8}" type="presParOf" srcId="{D28E6FB1-07D5-43E6-9F00-F9C1AA2C5AD4}" destId="{540508F3-19C8-4E41-92E3-67A1F1A5AC4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FFC55D-EF27-4C22-B9EA-76FF93C966E0}">
      <dsp:nvSpPr>
        <dsp:cNvPr id="0" name=""/>
        <dsp:cNvSpPr/>
      </dsp:nvSpPr>
      <dsp:spPr>
        <a:xfrm>
          <a:off x="3472335" y="1852155"/>
          <a:ext cx="1408256" cy="1408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FENOMENO</a:t>
          </a:r>
          <a:endParaRPr lang="it-IT" sz="1500" kern="1200" dirty="0"/>
        </a:p>
      </dsp:txBody>
      <dsp:txXfrm>
        <a:off x="3472335" y="1852155"/>
        <a:ext cx="1408256" cy="1408256"/>
      </dsp:txXfrm>
    </dsp:sp>
    <dsp:sp modelId="{3A6791DC-EFD1-407D-B3DF-E75E35C38AA6}">
      <dsp:nvSpPr>
        <dsp:cNvPr id="0" name=""/>
        <dsp:cNvSpPr/>
      </dsp:nvSpPr>
      <dsp:spPr>
        <a:xfrm rot="16200000">
          <a:off x="3963915" y="1624433"/>
          <a:ext cx="425097" cy="30346"/>
        </a:xfrm>
        <a:custGeom>
          <a:avLst/>
          <a:gdLst/>
          <a:ahLst/>
          <a:cxnLst/>
          <a:rect l="0" t="0" r="0" b="0"/>
          <a:pathLst>
            <a:path>
              <a:moveTo>
                <a:pt x="0" y="15173"/>
              </a:moveTo>
              <a:lnTo>
                <a:pt x="425097" y="15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6200000">
        <a:off x="4165836" y="1628979"/>
        <a:ext cx="21254" cy="21254"/>
      </dsp:txXfrm>
    </dsp:sp>
    <dsp:sp modelId="{B015D906-64B6-4ED3-AAC3-58E365D34CAB}">
      <dsp:nvSpPr>
        <dsp:cNvPr id="0" name=""/>
        <dsp:cNvSpPr/>
      </dsp:nvSpPr>
      <dsp:spPr>
        <a:xfrm>
          <a:off x="924039" y="18802"/>
          <a:ext cx="6504849" cy="1408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È la rappresentazione</a:t>
          </a:r>
          <a:endParaRPr lang="it-IT" sz="2400" kern="1200" dirty="0"/>
        </a:p>
      </dsp:txBody>
      <dsp:txXfrm>
        <a:off x="924039" y="18802"/>
        <a:ext cx="6504849" cy="1408256"/>
      </dsp:txXfrm>
    </dsp:sp>
    <dsp:sp modelId="{8FD2E61D-22E5-4A64-98A5-F29C583011F2}">
      <dsp:nvSpPr>
        <dsp:cNvPr id="0" name=""/>
        <dsp:cNvSpPr/>
      </dsp:nvSpPr>
      <dsp:spPr>
        <a:xfrm rot="21516057">
          <a:off x="4880315" y="2518438"/>
          <a:ext cx="448898" cy="30346"/>
        </a:xfrm>
        <a:custGeom>
          <a:avLst/>
          <a:gdLst/>
          <a:ahLst/>
          <a:cxnLst/>
          <a:rect l="0" t="0" r="0" b="0"/>
          <a:pathLst>
            <a:path>
              <a:moveTo>
                <a:pt x="0" y="15173"/>
              </a:moveTo>
              <a:lnTo>
                <a:pt x="448898" y="15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1516057">
        <a:off x="5093542" y="2522389"/>
        <a:ext cx="22444" cy="22444"/>
      </dsp:txXfrm>
    </dsp:sp>
    <dsp:sp modelId="{27EB243A-E557-40C4-8205-F45791D9239F}">
      <dsp:nvSpPr>
        <dsp:cNvPr id="0" name=""/>
        <dsp:cNvSpPr/>
      </dsp:nvSpPr>
      <dsp:spPr>
        <a:xfrm>
          <a:off x="5328589" y="1800206"/>
          <a:ext cx="1949914" cy="1408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È illusione</a:t>
          </a:r>
          <a:endParaRPr lang="it-IT" sz="2400" kern="1200" dirty="0"/>
        </a:p>
      </dsp:txBody>
      <dsp:txXfrm>
        <a:off x="5328589" y="1800206"/>
        <a:ext cx="1949914" cy="1408256"/>
      </dsp:txXfrm>
    </dsp:sp>
    <dsp:sp modelId="{E501D053-2415-496B-BB61-9C850BB558D7}">
      <dsp:nvSpPr>
        <dsp:cNvPr id="0" name=""/>
        <dsp:cNvSpPr/>
      </dsp:nvSpPr>
      <dsp:spPr>
        <a:xfrm rot="5400000">
          <a:off x="3963915" y="3457787"/>
          <a:ext cx="425097" cy="30346"/>
        </a:xfrm>
        <a:custGeom>
          <a:avLst/>
          <a:gdLst/>
          <a:ahLst/>
          <a:cxnLst/>
          <a:rect l="0" t="0" r="0" b="0"/>
          <a:pathLst>
            <a:path>
              <a:moveTo>
                <a:pt x="0" y="15173"/>
              </a:moveTo>
              <a:lnTo>
                <a:pt x="425097" y="15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5400000">
        <a:off x="4165836" y="3462333"/>
        <a:ext cx="21254" cy="21254"/>
      </dsp:txXfrm>
    </dsp:sp>
    <dsp:sp modelId="{95A8A4F5-FCC4-481D-A445-562E093B48F4}">
      <dsp:nvSpPr>
        <dsp:cNvPr id="0" name=""/>
        <dsp:cNvSpPr/>
      </dsp:nvSpPr>
      <dsp:spPr>
        <a:xfrm>
          <a:off x="1872211" y="3685509"/>
          <a:ext cx="4608505" cy="1408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Esiste solo dentro la coscienza</a:t>
          </a:r>
          <a:endParaRPr lang="it-IT" sz="2400" kern="1200" dirty="0"/>
        </a:p>
      </dsp:txBody>
      <dsp:txXfrm>
        <a:off x="1872211" y="3685509"/>
        <a:ext cx="4608505" cy="1408256"/>
      </dsp:txXfrm>
    </dsp:sp>
    <dsp:sp modelId="{26FEE90E-1C77-403D-9BD3-6AC3D3297D3C}">
      <dsp:nvSpPr>
        <dsp:cNvPr id="0" name=""/>
        <dsp:cNvSpPr/>
      </dsp:nvSpPr>
      <dsp:spPr>
        <a:xfrm rot="10772217">
          <a:off x="3029880" y="2548589"/>
          <a:ext cx="442485" cy="30346"/>
        </a:xfrm>
        <a:custGeom>
          <a:avLst/>
          <a:gdLst/>
          <a:ahLst/>
          <a:cxnLst/>
          <a:rect l="0" t="0" r="0" b="0"/>
          <a:pathLst>
            <a:path>
              <a:moveTo>
                <a:pt x="0" y="15173"/>
              </a:moveTo>
              <a:lnTo>
                <a:pt x="442485" y="15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772217">
        <a:off x="3240061" y="2552700"/>
        <a:ext cx="22124" cy="22124"/>
      </dsp:txXfrm>
    </dsp:sp>
    <dsp:sp modelId="{2F693052-E624-4A68-A5E2-51D776750901}">
      <dsp:nvSpPr>
        <dsp:cNvPr id="0" name=""/>
        <dsp:cNvSpPr/>
      </dsp:nvSpPr>
      <dsp:spPr>
        <a:xfrm>
          <a:off x="360046" y="1872210"/>
          <a:ext cx="2669998" cy="1408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È “velo di Maya”</a:t>
          </a:r>
          <a:endParaRPr lang="it-IT" sz="2400" kern="1200" dirty="0"/>
        </a:p>
      </dsp:txBody>
      <dsp:txXfrm>
        <a:off x="360046" y="1872210"/>
        <a:ext cx="2669998" cy="14082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B1446F-D042-49BB-B2BF-039780EAA184}">
      <dsp:nvSpPr>
        <dsp:cNvPr id="0" name=""/>
        <dsp:cNvSpPr/>
      </dsp:nvSpPr>
      <dsp:spPr>
        <a:xfrm>
          <a:off x="1552032" y="0"/>
          <a:ext cx="2407816" cy="240781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FE61B-DF15-4E83-B1DC-3437D2175611}">
      <dsp:nvSpPr>
        <dsp:cNvPr id="0" name=""/>
        <dsp:cNvSpPr/>
      </dsp:nvSpPr>
      <dsp:spPr>
        <a:xfrm>
          <a:off x="2236529" y="241016"/>
          <a:ext cx="2479995" cy="42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uomo</a:t>
          </a:r>
          <a:endParaRPr lang="it-IT" sz="1700" kern="1200" dirty="0"/>
        </a:p>
      </dsp:txBody>
      <dsp:txXfrm>
        <a:off x="2236529" y="241016"/>
        <a:ext cx="2479995" cy="427951"/>
      </dsp:txXfrm>
    </dsp:sp>
    <dsp:sp modelId="{D67AB04C-6E54-4C70-83EE-B8AB0D053793}">
      <dsp:nvSpPr>
        <dsp:cNvPr id="0" name=""/>
        <dsp:cNvSpPr/>
      </dsp:nvSpPr>
      <dsp:spPr>
        <a:xfrm>
          <a:off x="2092510" y="722462"/>
          <a:ext cx="2768032" cy="42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animali</a:t>
          </a:r>
          <a:endParaRPr lang="it-IT" sz="1700" kern="1200" dirty="0"/>
        </a:p>
      </dsp:txBody>
      <dsp:txXfrm>
        <a:off x="2092510" y="722462"/>
        <a:ext cx="2768032" cy="427951"/>
      </dsp:txXfrm>
    </dsp:sp>
    <dsp:sp modelId="{AC27DE00-F14F-47E2-A549-5DBDE4868BDC}">
      <dsp:nvSpPr>
        <dsp:cNvPr id="0" name=""/>
        <dsp:cNvSpPr/>
      </dsp:nvSpPr>
      <dsp:spPr>
        <a:xfrm>
          <a:off x="1818394" y="1203908"/>
          <a:ext cx="3316264" cy="42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piante</a:t>
          </a:r>
          <a:endParaRPr lang="it-IT" sz="1700" kern="1200" dirty="0"/>
        </a:p>
      </dsp:txBody>
      <dsp:txXfrm>
        <a:off x="1818394" y="1203908"/>
        <a:ext cx="3316264" cy="427951"/>
      </dsp:txXfrm>
    </dsp:sp>
    <dsp:sp modelId="{A1AF65DC-4437-4860-BF0E-FC6CEE4294E2}">
      <dsp:nvSpPr>
        <dsp:cNvPr id="0" name=""/>
        <dsp:cNvSpPr/>
      </dsp:nvSpPr>
      <dsp:spPr>
        <a:xfrm>
          <a:off x="1530365" y="1685353"/>
          <a:ext cx="3892323" cy="42795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forze generali della natura</a:t>
          </a:r>
          <a:endParaRPr lang="it-IT" sz="1700" kern="1200" dirty="0"/>
        </a:p>
      </dsp:txBody>
      <dsp:txXfrm>
        <a:off x="1530365" y="1685353"/>
        <a:ext cx="3892323" cy="427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E9CADF5-DAC8-445E-9D94-9F05916C618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FCEE4-3B1B-402E-8759-A62EBB5309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594-3C66-4888-A7A9-A4BA6351614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3C9B83-C892-4225-BA48-BC97C56ACA1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CA3D848-1709-49D0-93D6-358B24BE306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FD97-2AF9-4672-9D2C-F9DE0CAE65A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0904-9E06-4DB6-8F0C-F4C3C838B89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2FB762-4C36-4F16-A5AA-C63DE5CE76F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D445-465A-40D1-AB4A-26620D8EAB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F55A1-E6AC-4D8E-94EE-DC083650E79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B07-1B5C-4CE1-974D-5FE0EFA0B94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7F9-6207-48BC-B438-241DAE33084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B0547A-9A6F-407F-AC45-6C7340C43F6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764704"/>
            <a:ext cx="6629400" cy="1147763"/>
          </a:xfrm>
        </p:spPr>
        <p:txBody>
          <a:bodyPr>
            <a:normAutofit/>
          </a:bodyPr>
          <a:lstStyle/>
          <a:p>
            <a:r>
              <a:rPr lang="it-IT" dirty="0"/>
              <a:t>Arthur </a:t>
            </a:r>
            <a:r>
              <a:rPr lang="it-IT" dirty="0" smtClean="0"/>
              <a:t>Schopenhauer </a:t>
            </a:r>
            <a:r>
              <a:rPr lang="it-IT" sz="2700" dirty="0" smtClean="0"/>
              <a:t>(Danzica 1788 – Francoforte 1860)</a:t>
            </a:r>
            <a:endParaRPr lang="it-IT" sz="2700" dirty="0"/>
          </a:p>
        </p:txBody>
      </p:sp>
      <p:pic>
        <p:nvPicPr>
          <p:cNvPr id="34823" name="Picture 7" descr="Schopenhau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348880"/>
            <a:ext cx="3097212" cy="4005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vita e’ un sogno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340768"/>
            <a:ext cx="302433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La rappresentazione è ingannevole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627784" y="1844824"/>
            <a:ext cx="424847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“La vita e il sogno sono due pagine dello stesso libro”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084168" y="2348880"/>
            <a:ext cx="2304256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t-IT" sz="2400" dirty="0" smtClean="0"/>
              <a:t>Non posso distinguere nettamente tra una sensazione onirica e una percezione sensoriale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635896" y="4509120"/>
            <a:ext cx="302433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La vita potrebbe benissimo essere un lungo sogno</a:t>
            </a:r>
            <a:endParaRPr lang="it-IT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2863205" cy="286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Animale metafisico a Chi?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1412776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Al di là di tutte queste illusioni c’è però pur sempre una realtà...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3933056"/>
            <a:ext cx="83529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L’uomo, che è un “animale metafisico”, non può fare a meno di </a:t>
            </a:r>
            <a:r>
              <a:rPr lang="it-IT" sz="2800" b="1" dirty="0" smtClean="0"/>
              <a:t>indagare</a:t>
            </a:r>
            <a:r>
              <a:rPr lang="it-IT" sz="2800" dirty="0" smtClean="0"/>
              <a:t>; l’uomo, a differenza degli altri esseri viventi ha difatti più consapevolezza di sé, ed è per questo che si interroga sull’essenza ultima della vita </a:t>
            </a:r>
            <a:r>
              <a:rPr lang="it-IT" sz="1800" i="1" dirty="0" smtClean="0"/>
              <a:t>(leggi pag.11)</a:t>
            </a:r>
            <a:endParaRPr lang="it-IT" sz="1800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8884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lacerare il velo di maya?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7984" y="1340768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...e raggiungere la cosa in sé?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83568" y="2060848"/>
            <a:ext cx="2880320" cy="1384995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Se fossimo “testa alata di angelo”, incorporei...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43808" y="3140968"/>
            <a:ext cx="2880320" cy="954107"/>
          </a:xfrm>
          <a:prstGeom prst="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...non potremmo lacerare il velo</a:t>
            </a:r>
            <a:endParaRPr lang="it-IT" sz="2800" dirty="0"/>
          </a:p>
        </p:txBody>
      </p:sp>
      <p:sp>
        <p:nvSpPr>
          <p:cNvPr id="7" name="Ovale 6"/>
          <p:cNvSpPr/>
          <p:nvPr/>
        </p:nvSpPr>
        <p:spPr>
          <a:xfrm>
            <a:off x="5580112" y="2276872"/>
            <a:ext cx="1656184" cy="151216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</a:t>
            </a:r>
            <a:endParaRPr lang="it-IT" dirty="0"/>
          </a:p>
        </p:txBody>
      </p:sp>
      <p:cxnSp>
        <p:nvCxnSpPr>
          <p:cNvPr id="10" name="Connettore 2 9"/>
          <p:cNvCxnSpPr>
            <a:endCxn id="11" idx="3"/>
          </p:cNvCxnSpPr>
          <p:nvPr/>
        </p:nvCxnSpPr>
        <p:spPr>
          <a:xfrm flipH="1">
            <a:off x="3923928" y="4149080"/>
            <a:ext cx="2232248" cy="105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179512" y="4293096"/>
            <a:ext cx="3744416" cy="181588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P</a:t>
            </a:r>
            <a:r>
              <a:rPr lang="it-IT" sz="2800" dirty="0" smtClean="0"/>
              <a:t>ossiamo </a:t>
            </a:r>
            <a:r>
              <a:rPr lang="it-IT" sz="2800" dirty="0" smtClean="0"/>
              <a:t>conoscere completamente un solo oggetto </a:t>
            </a:r>
            <a:r>
              <a:rPr lang="it-IT" sz="2800" dirty="0" smtClean="0"/>
              <a:t>nell’universo</a:t>
            </a:r>
            <a:r>
              <a:rPr lang="it-IT" sz="2800" dirty="0" smtClean="0"/>
              <a:t>: il nostro CORPO</a:t>
            </a:r>
            <a:endParaRPr lang="it-IT" sz="28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156176" y="3501008"/>
            <a:ext cx="2448272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N</a:t>
            </a:r>
            <a:r>
              <a:rPr lang="it-IT" sz="2800" dirty="0" smtClean="0"/>
              <a:t>oi ABBIAMO un </a:t>
            </a:r>
            <a:r>
              <a:rPr lang="it-IT" sz="2800" dirty="0" smtClean="0"/>
              <a:t>CORPO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6" grpId="0" animBg="1"/>
      <p:bldP spid="7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corpo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39552" y="1484784"/>
            <a:ext cx="3240360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È oggetto, fenomeno: ci vediamo </a:t>
            </a:r>
            <a:r>
              <a:rPr lang="it-IT" sz="2400" b="1" dirty="0" smtClean="0"/>
              <a:t>dal di fuori</a:t>
            </a:r>
            <a:r>
              <a:rPr lang="it-IT" sz="2400" dirty="0" smtClean="0"/>
              <a:t>, percepiamo il nostro stesso corpo attraverso i sensi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788024" y="1484784"/>
            <a:ext cx="324036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Ci viviamo dentro, lo </a:t>
            </a:r>
            <a:r>
              <a:rPr lang="it-IT" sz="2400" b="1" dirty="0" smtClean="0"/>
              <a:t>viviamo</a:t>
            </a:r>
            <a:r>
              <a:rPr lang="it-IT" sz="2400" dirty="0" smtClean="0"/>
              <a:t> e lo sentiamo dal di dentro</a:t>
            </a:r>
            <a:endParaRPr lang="it-IT" sz="2400" dirty="0"/>
          </a:p>
        </p:txBody>
      </p:sp>
      <p:sp>
        <p:nvSpPr>
          <p:cNvPr id="6" name="Ovale 5"/>
          <p:cNvSpPr/>
          <p:nvPr/>
        </p:nvSpPr>
        <p:spPr>
          <a:xfrm>
            <a:off x="3635896" y="3068960"/>
            <a:ext cx="4392488" cy="1944216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Lo conosciamo quindi nella sua essenza, totalmente!</a:t>
            </a:r>
            <a:endParaRPr lang="it-IT" sz="2400" dirty="0"/>
          </a:p>
        </p:txBody>
      </p:sp>
      <p:cxnSp>
        <p:nvCxnSpPr>
          <p:cNvPr id="8" name="Connettore 7 7"/>
          <p:cNvCxnSpPr/>
          <p:nvPr/>
        </p:nvCxnSpPr>
        <p:spPr>
          <a:xfrm rot="16200000" flipH="1">
            <a:off x="6840252" y="3609020"/>
            <a:ext cx="3024336" cy="648072"/>
          </a:xfrm>
          <a:prstGeom prst="curvedConnector3">
            <a:avLst>
              <a:gd name="adj1" fmla="val 42441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5220072" y="5373216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È questo il raggio di sole che squarcia il velo di Maya!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4293096"/>
            <a:ext cx="3240360" cy="1200329"/>
          </a:xfrm>
          <a:prstGeom prst="rect">
            <a:avLst/>
          </a:prstGeom>
        </p:spPr>
        <p:style>
          <a:lnRef idx="2">
            <a:schemeClr val="accent1"/>
          </a:lnRef>
          <a:fillRef idx="1003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È l’unico tipo di conoscenza </a:t>
            </a:r>
            <a:r>
              <a:rPr lang="it-IT" sz="2400" b="1" dirty="0" smtClean="0"/>
              <a:t>noumenica</a:t>
            </a:r>
            <a:r>
              <a:rPr lang="it-IT" sz="2400" dirty="0" smtClean="0"/>
              <a:t> che </a:t>
            </a:r>
            <a:r>
              <a:rPr lang="it-IT" sz="2400" dirty="0" smtClean="0"/>
              <a:t>possiamo </a:t>
            </a:r>
            <a:r>
              <a:rPr lang="it-IT" sz="2400" dirty="0" smtClean="0"/>
              <a:t>avere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animBg="1"/>
      <p:bldP spid="5" grpId="0" animBg="1"/>
      <p:bldP spid="6" grpId="0" animBg="1"/>
      <p:bldP spid="9" grpId="0"/>
      <p:bldP spid="1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cosa capiamo?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83568" y="141277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Capiamo che l’essenza profonda (la cosa in sé) del nostro essere è la...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2852936"/>
            <a:ext cx="77048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...intesa come </a:t>
            </a:r>
            <a:r>
              <a:rPr lang="it-IT" sz="2800" b="1" dirty="0" smtClean="0"/>
              <a:t>volontà di vivere</a:t>
            </a:r>
            <a:r>
              <a:rPr lang="it-IT" sz="2800" dirty="0" smtClean="0"/>
              <a:t>, quell’impulso che ci spinge a esistere e ad agire; più che intelletto o ragione, noi siamo volontà di vivere.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4509120"/>
            <a:ext cx="7704856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Il nostro stesso corpo non è altro che la </a:t>
            </a:r>
            <a:r>
              <a:rPr lang="it-IT" sz="2800" b="1" i="1" dirty="0" smtClean="0"/>
              <a:t>manifestazione esteriore </a:t>
            </a:r>
            <a:r>
              <a:rPr lang="it-IT" sz="2800" dirty="0" smtClean="0"/>
              <a:t>di questa volontà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403648" y="59492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Apparato digerente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860032" y="594928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Apparato riproduttivo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987824" y="213285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VOLONTÀ</a:t>
            </a:r>
            <a:endParaRPr lang="it-IT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Ovale 10"/>
          <p:cNvSpPr/>
          <p:nvPr/>
        </p:nvSpPr>
        <p:spPr>
          <a:xfrm>
            <a:off x="4067944" y="5373216"/>
            <a:ext cx="864096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/>
      <p:bldP spid="8" grpId="0"/>
      <p:bldP spid="10" grpId="0"/>
      <p:bldP spid="10" grpId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estensione...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2060848"/>
            <a:ext cx="7704856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L’intero mondo non è altro che la volontà che si manifesta, si rende visibile, si </a:t>
            </a:r>
            <a:r>
              <a:rPr lang="it-IT" sz="2800" dirty="0" err="1" smtClean="0"/>
              <a:t>oggettivizza</a:t>
            </a:r>
            <a:r>
              <a:rPr lang="it-IT" sz="2800" dirty="0" smtClean="0"/>
              <a:t>: la volontà è la cosa in sé dell’universo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699792" y="148478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Ragionando per </a:t>
            </a:r>
            <a:r>
              <a:rPr lang="it-IT" sz="2400" u="sng" dirty="0" smtClean="0"/>
              <a:t>analogia</a:t>
            </a:r>
            <a:r>
              <a:rPr lang="it-IT" sz="2400" dirty="0" smtClean="0"/>
              <a:t>: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1560" y="3717032"/>
            <a:ext cx="7704856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La volontà è in tutto, anche se i </a:t>
            </a:r>
            <a:r>
              <a:rPr lang="it-IT" sz="2800" b="1" dirty="0" smtClean="0"/>
              <a:t>gradi di consapevolezza</a:t>
            </a:r>
            <a:r>
              <a:rPr lang="it-IT" sz="2800" dirty="0" smtClean="0"/>
              <a:t> sono diversi:</a:t>
            </a:r>
          </a:p>
          <a:p>
            <a:r>
              <a:rPr lang="it-IT" sz="2800" i="1" u="sng" dirty="0" smtClean="0"/>
              <a:t>Materia organica </a:t>
            </a: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b="1" dirty="0" smtClean="0">
                <a:sym typeface="Wingdings" pitchFamily="2" charset="2"/>
              </a:rPr>
              <a:t>inconscia</a:t>
            </a:r>
          </a:p>
          <a:p>
            <a:r>
              <a:rPr lang="it-IT" sz="2800" i="1" u="sng" dirty="0" smtClean="0">
                <a:sym typeface="Wingdings" pitchFamily="2" charset="2"/>
              </a:rPr>
              <a:t>Uomo</a:t>
            </a:r>
            <a:r>
              <a:rPr lang="it-IT" sz="2800" dirty="0" smtClean="0">
                <a:sym typeface="Wingdings" pitchFamily="2" charset="2"/>
              </a:rPr>
              <a:t>  </a:t>
            </a:r>
            <a:r>
              <a:rPr lang="it-IT" sz="2800" b="1" dirty="0" smtClean="0">
                <a:sym typeface="Wingdings" pitchFamily="2" charset="2"/>
              </a:rPr>
              <a:t>consapevolezza</a:t>
            </a:r>
            <a:endParaRPr lang="it-IT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581128"/>
            <a:ext cx="138255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800" dirty="0" smtClean="0"/>
              <a:t> </a:t>
            </a:r>
            <a:r>
              <a:rPr lang="it-IT" sz="3200" dirty="0" smtClean="0"/>
              <a:t>“</a:t>
            </a:r>
            <a:r>
              <a:rPr lang="it-IT" sz="3200" dirty="0"/>
              <a:t>Il mondo è volontà”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85298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it-IT" b="1" dirty="0" smtClean="0">
                <a:solidFill>
                  <a:srgbClr val="FF0000"/>
                </a:solidFill>
              </a:rPr>
              <a:t>Volontà</a:t>
            </a:r>
            <a:r>
              <a:rPr lang="it-IT" dirty="0" smtClean="0"/>
              <a:t> </a:t>
            </a:r>
            <a:endParaRPr lang="it-IT" dirty="0"/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  <a:latin typeface="AvantGarde Bk BT" pitchFamily="34" charset="0"/>
              </a:rPr>
              <a:t>Principio scoperto non dall’intelletto, ma grazie all’</a:t>
            </a:r>
            <a:r>
              <a:rPr lang="it-IT" b="1" dirty="0" smtClean="0">
                <a:solidFill>
                  <a:schemeClr val="tx1"/>
                </a:solidFill>
                <a:latin typeface="AvantGarde Bk BT" pitchFamily="34" charset="0"/>
              </a:rPr>
              <a:t>autocoscienza</a:t>
            </a:r>
            <a:r>
              <a:rPr lang="it-IT" dirty="0" smtClean="0">
                <a:solidFill>
                  <a:schemeClr val="tx1"/>
                </a:solidFill>
                <a:latin typeface="AvantGarde Bk BT" pitchFamily="34" charset="0"/>
              </a:rPr>
              <a:t>; è rivolgendo lo sguardo dentro di noi che riusciamo a scoprire un’altra dimensione, quella della volontà, un mondo irrazionale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  <a:latin typeface="AvantGarde Bk BT" pitchFamily="34" charset="0"/>
              </a:rPr>
              <a:t>È </a:t>
            </a:r>
            <a:r>
              <a:rPr lang="it-IT" b="1" dirty="0" smtClean="0">
                <a:solidFill>
                  <a:schemeClr val="tx1"/>
                </a:solidFill>
                <a:latin typeface="AvantGarde Bk BT" pitchFamily="34" charset="0"/>
              </a:rPr>
              <a:t>volontà </a:t>
            </a:r>
            <a:r>
              <a:rPr lang="it-IT" b="1" dirty="0">
                <a:solidFill>
                  <a:schemeClr val="tx1"/>
                </a:solidFill>
                <a:latin typeface="AvantGarde Bk BT" pitchFamily="34" charset="0"/>
              </a:rPr>
              <a:t>di vivere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it-IT" dirty="0" smtClean="0">
                <a:solidFill>
                  <a:schemeClr val="tx1"/>
                </a:solidFill>
                <a:latin typeface="AvantGarde Bk BT" pitchFamily="34" charset="0"/>
              </a:rPr>
              <a:t>È un </a:t>
            </a:r>
            <a:r>
              <a:rPr lang="it-IT" b="1" dirty="0" smtClean="0">
                <a:solidFill>
                  <a:schemeClr val="tx1"/>
                </a:solidFill>
                <a:latin typeface="AvantGarde Bk BT" pitchFamily="34" charset="0"/>
              </a:rPr>
              <a:t>principio </a:t>
            </a:r>
            <a:r>
              <a:rPr lang="it-IT" b="1" dirty="0">
                <a:solidFill>
                  <a:schemeClr val="tx1"/>
                </a:solidFill>
                <a:latin typeface="AvantGarde Bk BT" pitchFamily="34" charset="0"/>
              </a:rPr>
              <a:t>cieco e irrazionale </a:t>
            </a:r>
            <a:r>
              <a:rPr lang="it-IT" dirty="0">
                <a:solidFill>
                  <a:schemeClr val="tx1"/>
                </a:solidFill>
                <a:latin typeface="AvantGarde Bk BT" pitchFamily="34" charset="0"/>
              </a:rPr>
              <a:t>(contro </a:t>
            </a:r>
            <a:r>
              <a:rPr lang="it-IT" dirty="0" err="1">
                <a:solidFill>
                  <a:schemeClr val="tx1"/>
                </a:solidFill>
                <a:latin typeface="AvantGarde Bk BT" pitchFamily="34" charset="0"/>
              </a:rPr>
              <a:t>Hegel</a:t>
            </a:r>
            <a:r>
              <a:rPr lang="it-IT" dirty="0">
                <a:solidFill>
                  <a:schemeClr val="tx1"/>
                </a:solidFill>
                <a:latin typeface="AvantGarde Bk BT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2275130" y="404813"/>
            <a:ext cx="47429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52400" dist="317500" dir="9600000" sx="90000" sy="-19000" rotWithShape="0">
              <a:prstClr val="black">
                <a:alpha val="15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3600" dirty="0" smtClean="0">
                <a:solidFill>
                  <a:schemeClr val="tx2"/>
                </a:solidFill>
                <a:latin typeface="+mj-lt"/>
              </a:rPr>
              <a:t>LA VOLONTÀ </a:t>
            </a:r>
            <a:r>
              <a:rPr lang="it-IT" sz="3600" dirty="0" err="1" smtClean="0">
                <a:solidFill>
                  <a:schemeClr val="tx2"/>
                </a:solidFill>
                <a:latin typeface="+mj-lt"/>
              </a:rPr>
              <a:t>DI</a:t>
            </a:r>
            <a:r>
              <a:rPr lang="it-IT" sz="3600" dirty="0" smtClean="0">
                <a:solidFill>
                  <a:schemeClr val="tx2"/>
                </a:solidFill>
                <a:latin typeface="+mj-lt"/>
              </a:rPr>
              <a:t> VIVERE</a:t>
            </a:r>
            <a:endParaRPr lang="it-IT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Ovale 16"/>
          <p:cNvSpPr/>
          <p:nvPr/>
        </p:nvSpPr>
        <p:spPr>
          <a:xfrm>
            <a:off x="2771800" y="2348880"/>
            <a:ext cx="2952328" cy="12961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4000" dirty="0" smtClean="0"/>
              <a:t>volontà</a:t>
            </a:r>
            <a:endParaRPr lang="it-IT" sz="40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99592" y="1412776"/>
            <a:ext cx="273630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INCONSCIA</a:t>
            </a:r>
            <a:r>
              <a:rPr lang="it-IT" sz="2000" dirty="0" smtClean="0"/>
              <a:t>: è energia e impulso che invade tutto (non importa la consapevolezza)</a:t>
            </a:r>
            <a:endParaRPr lang="it-IT" sz="20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220072" y="1052736"/>
            <a:ext cx="374441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UNICA ed ETERNA</a:t>
            </a:r>
            <a:r>
              <a:rPr lang="it-IT" sz="2000" dirty="0" smtClean="0"/>
              <a:t>: esiste al di fuori di spazio e tempo (non è fenomeno), perciò si sottrae al “principio di individuazione” (non può essere in un QUI, non può essere in un ORA: è ovunque e sempre)</a:t>
            </a:r>
            <a:endParaRPr lang="it-IT" sz="20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99592" y="3356992"/>
            <a:ext cx="2736304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INCAUSATA</a:t>
            </a:r>
            <a:r>
              <a:rPr lang="it-IT" sz="2000" dirty="0" smtClean="0"/>
              <a:t>: non è soggetta neppure alla categoria di causa</a:t>
            </a:r>
            <a:endParaRPr lang="it-IT" sz="20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283968" y="3501008"/>
            <a:ext cx="468052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CIECA, SENZA SCOPO</a:t>
            </a:r>
            <a:r>
              <a:rPr lang="it-IT" sz="2000" dirty="0" smtClean="0"/>
              <a:t>: non possiamo cercare la “ragione” della volontà (leggi pag.14). La volontà non ha altro scopo che se stessa.</a:t>
            </a:r>
            <a:endParaRPr lang="it-IT" sz="20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483768" y="5157192"/>
            <a:ext cx="6408712" cy="132343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Non si vive che per continuare a vivere</a:t>
            </a:r>
            <a:r>
              <a:rPr lang="it-IT" sz="2000" dirty="0" smtClean="0"/>
              <a:t>; non c’è altro scopo che questo. Chi cerca di dare un altro “senso” alla vita, non fa che mascherare la verità, rendendola più accettabile (ad esempio postulando l’esistenza di Dio).</a:t>
            </a:r>
            <a:endParaRPr lang="it-IT" sz="2000" dirty="0"/>
          </a:p>
        </p:txBody>
      </p:sp>
      <p:sp>
        <p:nvSpPr>
          <p:cNvPr id="23" name="Freccia in giù 22"/>
          <p:cNvSpPr/>
          <p:nvPr/>
        </p:nvSpPr>
        <p:spPr>
          <a:xfrm>
            <a:off x="5940152" y="479715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4355976" y="2636912"/>
            <a:ext cx="3456384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sz="1800" dirty="0" smtClean="0">
                <a:solidFill>
                  <a:schemeClr val="tx1"/>
                </a:solidFill>
              </a:rPr>
              <a:t>La moltiplicazione delle idee (che si fanno così individui, enti separati), attraverso lo spazio e il tempo (rapporto copia-modello tra individui e idee)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4355977" y="1556792"/>
            <a:ext cx="4536504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sz="1800" dirty="0" smtClean="0">
                <a:solidFill>
                  <a:schemeClr val="tx1"/>
                </a:solidFill>
              </a:rPr>
              <a:t>Forme immutabili, archetipi</a:t>
            </a:r>
            <a:r>
              <a:rPr lang="it-IT" sz="1800" dirty="0">
                <a:solidFill>
                  <a:schemeClr val="tx1"/>
                </a:solidFill>
              </a:rPr>
              <a:t/>
            </a:r>
            <a:br>
              <a:rPr lang="it-IT" sz="1800" dirty="0">
                <a:solidFill>
                  <a:schemeClr val="tx1"/>
                </a:solidFill>
              </a:rPr>
            </a:br>
            <a:r>
              <a:rPr lang="it-IT" sz="1800" dirty="0" smtClean="0">
                <a:solidFill>
                  <a:schemeClr val="tx1"/>
                </a:solidFill>
              </a:rPr>
              <a:t>universali di </a:t>
            </a:r>
            <a:r>
              <a:rPr lang="it-IT" sz="1800" dirty="0">
                <a:solidFill>
                  <a:schemeClr val="tx1"/>
                </a:solidFill>
              </a:rPr>
              <a:t>tutte le </a:t>
            </a:r>
            <a:r>
              <a:rPr lang="it-IT" sz="1800" dirty="0" smtClean="0">
                <a:solidFill>
                  <a:schemeClr val="tx1"/>
                </a:solidFill>
              </a:rPr>
              <a:t>cose, a-spaziali e a-temporali (v. Platone)</a:t>
            </a:r>
            <a:endParaRPr lang="it-IT" sz="1800" dirty="0">
              <a:solidFill>
                <a:schemeClr val="tx1"/>
              </a:solidFill>
            </a:endParaRP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6681936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Oggettivazioni della Volontà</a:t>
            </a:r>
            <a:endParaRPr lang="it-IT" dirty="0">
              <a:sym typeface="Wingdings" pitchFamily="2" charset="2"/>
            </a:endParaRPr>
          </a:p>
        </p:txBody>
      </p:sp>
      <p:sp>
        <p:nvSpPr>
          <p:cNvPr id="92164" name="AutoShape 4"/>
          <p:cNvSpPr>
            <a:spLocks noChangeArrowheads="1"/>
          </p:cNvSpPr>
          <p:nvPr/>
        </p:nvSpPr>
        <p:spPr bwMode="auto">
          <a:xfrm>
            <a:off x="755576" y="1772816"/>
            <a:ext cx="1412875" cy="5254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rgbClr val="FF0000"/>
                </a:solidFill>
              </a:rPr>
              <a:t>Volontà</a:t>
            </a:r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3131840" y="1772816"/>
            <a:ext cx="1412875" cy="52546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chemeClr val="tx1"/>
                </a:solidFill>
              </a:rPr>
              <a:t>Idee</a:t>
            </a:r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987824" y="3212976"/>
            <a:ext cx="1452563" cy="93027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/>
            <a:r>
              <a:rPr lang="it-IT" sz="2400">
                <a:solidFill>
                  <a:schemeClr val="tx1"/>
                </a:solidFill>
              </a:rPr>
              <a:t>Realtà naturali</a:t>
            </a:r>
          </a:p>
        </p:txBody>
      </p:sp>
      <p:cxnSp>
        <p:nvCxnSpPr>
          <p:cNvPr id="15" name="Connettore 2 14"/>
          <p:cNvCxnSpPr>
            <a:stCxn id="92164" idx="3"/>
            <a:endCxn id="92166" idx="1"/>
          </p:cNvCxnSpPr>
          <p:nvPr/>
        </p:nvCxnSpPr>
        <p:spPr>
          <a:xfrm>
            <a:off x="2168451" y="2035547"/>
            <a:ext cx="9633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2123728" y="2276872"/>
            <a:ext cx="864096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3563888" y="2276872"/>
            <a:ext cx="21602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Diagramma 19"/>
          <p:cNvGraphicFramePr/>
          <p:nvPr/>
        </p:nvGraphicFramePr>
        <p:xfrm>
          <a:off x="395536" y="4221088"/>
          <a:ext cx="6912768" cy="240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5580112" y="4293096"/>
            <a:ext cx="3384376" cy="9233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it-IT" sz="1800" dirty="0" smtClean="0">
                <a:solidFill>
                  <a:schemeClr val="tx1"/>
                </a:solidFill>
              </a:rPr>
              <a:t>È più cosciente, ma meno sicuro... Per la vita è più efficace l’istinto della ragione.</a:t>
            </a:r>
            <a:endParaRPr lang="it-IT" sz="1800" dirty="0">
              <a:solidFill>
                <a:schemeClr val="tx1"/>
              </a:solidFill>
            </a:endParaRPr>
          </a:p>
        </p:txBody>
      </p:sp>
      <p:cxnSp>
        <p:nvCxnSpPr>
          <p:cNvPr id="22" name="Connettore 2 21"/>
          <p:cNvCxnSpPr/>
          <p:nvPr/>
        </p:nvCxnSpPr>
        <p:spPr>
          <a:xfrm>
            <a:off x="4788024" y="4581128"/>
            <a:ext cx="9633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4" grpId="0" animBg="1"/>
      <p:bldP spid="92172" grpId="0" animBg="1"/>
      <p:bldP spid="92162" grpId="0"/>
      <p:bldP spid="92162" grpId="1"/>
      <p:bldP spid="92164" grpId="0" animBg="1"/>
      <p:bldP spid="92164" grpId="1" animBg="1"/>
      <p:bldP spid="92166" grpId="0" animBg="1"/>
      <p:bldP spid="92167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828800"/>
          </a:xfrm>
        </p:spPr>
        <p:txBody>
          <a:bodyPr/>
          <a:lstStyle/>
          <a:p>
            <a:r>
              <a:rPr lang="it-IT" dirty="0" smtClean="0"/>
              <a:t>Le opere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8458200" cy="914400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1818-9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i="1" dirty="0" smtClean="0">
                <a:solidFill>
                  <a:schemeClr val="tx1"/>
                </a:solidFill>
              </a:rPr>
              <a:t>Il mondo come volontà e rappresentazione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1851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</a:rPr>
              <a:t>Parerga</a:t>
            </a:r>
            <a:r>
              <a:rPr lang="it-IT" sz="2800" i="1" dirty="0" smtClean="0">
                <a:solidFill>
                  <a:schemeClr val="tx1"/>
                </a:solidFill>
              </a:rPr>
              <a:t> e </a:t>
            </a:r>
            <a:r>
              <a:rPr lang="it-IT" sz="2800" i="1" dirty="0" err="1" smtClean="0">
                <a:solidFill>
                  <a:schemeClr val="tx1"/>
                </a:solidFill>
              </a:rPr>
              <a:t>paralipomena</a:t>
            </a:r>
            <a:endParaRPr lang="it-IT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ccia a destra 16"/>
          <p:cNvSpPr/>
          <p:nvPr/>
        </p:nvSpPr>
        <p:spPr>
          <a:xfrm>
            <a:off x="755576" y="5229200"/>
            <a:ext cx="2160240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a destra 17"/>
          <p:cNvSpPr/>
          <p:nvPr/>
        </p:nvSpPr>
        <p:spPr>
          <a:xfrm>
            <a:off x="755576" y="4221088"/>
            <a:ext cx="21602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>
            <a:off x="755576" y="3284984"/>
            <a:ext cx="21602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>
            <a:off x="755576" y="2348880"/>
            <a:ext cx="21602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683568" y="1484784"/>
            <a:ext cx="21602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4925" y="549275"/>
            <a:ext cx="8641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79400" dist="317500" dir="5400000" sx="127000" sy="127000" rotWithShape="0">
              <a:prstClr val="black">
                <a:alpha val="48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tx2"/>
                </a:solidFill>
                <a:latin typeface="+mj-lt"/>
              </a:rPr>
              <a:t>LE FONTI E LE INFLUENZE CULTURALI</a:t>
            </a:r>
            <a:endParaRPr lang="it-IT" sz="40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987824" y="1556792"/>
            <a:ext cx="58245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dirty="0"/>
              <a:t>La </a:t>
            </a:r>
            <a:r>
              <a:rPr lang="it-IT" sz="2000" dirty="0" smtClean="0"/>
              <a:t>teoria </a:t>
            </a:r>
            <a:r>
              <a:rPr lang="it-IT" sz="2000" dirty="0"/>
              <a:t>delle </a:t>
            </a:r>
            <a:r>
              <a:rPr lang="it-IT" sz="2000" dirty="0" smtClean="0"/>
              <a:t>idee</a:t>
            </a:r>
            <a:endParaRPr lang="it-IT" sz="2000" dirty="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83568" y="1556792"/>
            <a:ext cx="1700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b="1" dirty="0"/>
              <a:t>PLATONE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981325" y="2276872"/>
            <a:ext cx="61626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dirty="0" smtClean="0"/>
              <a:t>Idee di fenomeno / noumeno; impostazione </a:t>
            </a:r>
            <a:r>
              <a:rPr lang="it-IT" sz="2000" dirty="0"/>
              <a:t>soggettivistica della  gnoseologia;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755576" y="2420888"/>
            <a:ext cx="1700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b="1" dirty="0"/>
              <a:t>KANT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987824" y="4221088"/>
            <a:ext cx="5811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dirty="0"/>
              <a:t>Irrazionalismo; importanza </a:t>
            </a:r>
            <a:r>
              <a:rPr lang="it-IT" sz="2000" dirty="0" smtClean="0"/>
              <a:t>dell’arte; </a:t>
            </a:r>
            <a:r>
              <a:rPr lang="it-IT" sz="2000" dirty="0"/>
              <a:t>tema </a:t>
            </a:r>
            <a:r>
              <a:rPr lang="it-IT" sz="2000" dirty="0" smtClean="0"/>
              <a:t>dell’infinito; tema del dolore</a:t>
            </a:r>
            <a:endParaRPr lang="it-IT" sz="2000" dirty="0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83568" y="4293096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b="1" dirty="0"/>
              <a:t>ROMANTICISMO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735013" y="3346450"/>
            <a:ext cx="2241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b="1"/>
              <a:t>ILLUMINISMO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2992438" y="3328988"/>
            <a:ext cx="60753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dirty="0" smtClean="0"/>
              <a:t>Analisi </a:t>
            </a:r>
            <a:r>
              <a:rPr lang="it-IT" sz="2000" dirty="0"/>
              <a:t>della vita psichica come </a:t>
            </a:r>
            <a:r>
              <a:rPr lang="it-IT" sz="2000" dirty="0" smtClean="0"/>
              <a:t>fisiologia </a:t>
            </a:r>
            <a:r>
              <a:rPr lang="it-IT" sz="2000" dirty="0"/>
              <a:t>del sistema </a:t>
            </a:r>
            <a:r>
              <a:rPr lang="it-IT" sz="2000" dirty="0" smtClean="0"/>
              <a:t>nervoso; ironia  </a:t>
            </a:r>
            <a:endParaRPr lang="it-IT" sz="2000" dirty="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755576" y="5301208"/>
            <a:ext cx="2270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b="1" dirty="0" smtClean="0"/>
              <a:t>FILOSOFIE ORIENTALI</a:t>
            </a:r>
            <a:endParaRPr lang="it-IT" sz="2000" b="1" dirty="0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987824" y="5373216"/>
            <a:ext cx="52117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it-IT" sz="2000" dirty="0" smtClean="0"/>
              <a:t>Soprattutto quella indiana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/>
      <p:bldP spid="35847" grpId="0"/>
      <p:bldP spid="35848" grpId="0"/>
      <p:bldP spid="35849" grpId="0"/>
      <p:bldP spid="35850" grpId="0"/>
      <p:bldP spid="35851" grpId="0"/>
      <p:bldP spid="35852" grpId="0"/>
      <p:bldP spid="35853" grpId="0"/>
      <p:bldP spid="35855" grpId="0"/>
      <p:bldP spid="358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Schopenhaue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3168352" cy="3778932"/>
          </a:xfrm>
          <a:prstGeom prst="rect">
            <a:avLst/>
          </a:prstGeom>
          <a:noFill/>
        </p:spPr>
      </p:pic>
      <p:sp>
        <p:nvSpPr>
          <p:cNvPr id="8" name="Fumetto 2 7"/>
          <p:cNvSpPr/>
          <p:nvPr/>
        </p:nvSpPr>
        <p:spPr>
          <a:xfrm rot="5400000">
            <a:off x="4247964" y="1880828"/>
            <a:ext cx="4248472" cy="4320480"/>
          </a:xfrm>
          <a:prstGeom prst="wedgeRoundRectCallout">
            <a:avLst>
              <a:gd name="adj1" fmla="val -7082"/>
              <a:gd name="adj2" fmla="val 76904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it-IT" dirty="0" smtClean="0"/>
              <a:t>L’avversario: </a:t>
            </a:r>
            <a:r>
              <a:rPr lang="it-IT" dirty="0" err="1" smtClean="0"/>
              <a:t>Hegel</a:t>
            </a:r>
            <a:endParaRPr lang="it-IT" dirty="0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283968" y="2492896"/>
            <a:ext cx="4378325" cy="362074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/>
              <a:t>Un accademico mercenario,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/>
              <a:t>Un ciarlatano di mente ottusa,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 smtClean="0"/>
              <a:t>Sofista e testa di legno</a:t>
            </a:r>
            <a:endParaRPr lang="it-IT" sz="2200" dirty="0"/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/>
              <a:t>Usa la filosofia come mezzo di lucro,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/>
              <a:t>E’ il sicario della verità,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200" dirty="0"/>
              <a:t>Rende la filosofia serva dello Stato e colpisce la libertà di </a:t>
            </a:r>
            <a:r>
              <a:rPr lang="it-IT" sz="2200" dirty="0" smtClean="0"/>
              <a:t>pensiero</a:t>
            </a:r>
            <a:endParaRPr lang="it-IT" sz="2200" dirty="0"/>
          </a:p>
        </p:txBody>
      </p:sp>
      <p:pic>
        <p:nvPicPr>
          <p:cNvPr id="82952" name="Picture 8" descr="heg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08304" y="476672"/>
            <a:ext cx="1296144" cy="1671149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2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29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29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829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829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29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0" grpId="0" animBg="1"/>
      <p:bldP spid="829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9288462" cy="1143000"/>
          </a:xfrm>
        </p:spPr>
        <p:txBody>
          <a:bodyPr>
            <a:normAutofit/>
          </a:bodyPr>
          <a:lstStyle/>
          <a:p>
            <a:pPr algn="ctr"/>
            <a:r>
              <a:rPr lang="it-IT" sz="3200" i="1" dirty="0"/>
              <a:t>Il mondo come volontà e rappresentazione</a:t>
            </a:r>
            <a:r>
              <a:rPr lang="it-IT" sz="3200" dirty="0"/>
              <a:t> </a:t>
            </a:r>
            <a:endParaRPr lang="it-IT" sz="3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556792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“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mondo è una mia rappresentazione</a:t>
            </a:r>
            <a:r>
              <a:rPr lang="it-IT" sz="2400" dirty="0" smtClean="0"/>
              <a:t>”: ecco una verità che vale in rapporto a ciascun essere vivente e conoscente, anche se l’uomo soltanto è capace di accoglierla nella sua coscienza riflessa e astratta: e quando egli fa veramente questo, la meditazione filosofica è penetrata in lui. Diventa allora per lui chiaro e certo che egli non conosce né il sole né la terra, ma sempre soltanto un occhio, che vede un sole, una mano, che sente una terra; che il mondo, che lo circonda, non esiste se non come rappresentazione, vale a dire sempre soltanto in rapporto ad un altro, a colui che lo rappresenta, il quale è lui stesso. </a:t>
            </a:r>
            <a:r>
              <a:rPr lang="it-IT" i="1" dirty="0" smtClean="0"/>
              <a:t>(Libro I, par.1)</a:t>
            </a:r>
            <a:endParaRPr lang="it-IT" i="1" dirty="0"/>
          </a:p>
        </p:txBody>
      </p:sp>
      <p:pic>
        <p:nvPicPr>
          <p:cNvPr id="4" name="Immagine 3" descr="Acttn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5517232"/>
            <a:ext cx="95250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 parte dalla distinzione kantiana...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771800" y="141277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 smtClean="0"/>
              <a:t>FENOMENO</a:t>
            </a:r>
            <a:endParaRPr lang="it-IT" sz="3200" u="sng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84168" y="141277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 smtClean="0"/>
              <a:t>NOUMENO</a:t>
            </a:r>
            <a:endParaRPr lang="it-IT" sz="3200" u="sng" dirty="0"/>
          </a:p>
        </p:txBody>
      </p:sp>
      <p:sp>
        <p:nvSpPr>
          <p:cNvPr id="6" name="Rettangolo arrotondato 5"/>
          <p:cNvSpPr/>
          <p:nvPr/>
        </p:nvSpPr>
        <p:spPr>
          <a:xfrm>
            <a:off x="323528" y="2276872"/>
            <a:ext cx="172819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KANT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>
            <a:off x="251520" y="3717032"/>
            <a:ext cx="201622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SCHOPENHAUER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99792" y="213285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È l’unica realtà conoscibile per la mente umana</a:t>
            </a:r>
            <a:endParaRPr lang="it-IT" sz="2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084168" y="227687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È inconoscibile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627784" y="3645024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È illusione, è sogno, è velo di Maya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3429000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È ciò che sta dietro il velo di Maya (che si nasconde dietro il fenomeno)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3528" y="5288340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Infatti se tutto dipende dal soggetto (e dai suoi schemi mentali), come posso pensare di conoscere davvero qualcosa? Ogni conoscenza allora è solo rappresentazione e, in quanto semplice costruzione mentale, apparenza, illusione</a:t>
            </a:r>
            <a:endParaRPr lang="it-IT" sz="2400" dirty="0"/>
          </a:p>
        </p:txBody>
      </p:sp>
      <p:sp>
        <p:nvSpPr>
          <p:cNvPr id="13" name="Freccia in giù 12"/>
          <p:cNvSpPr/>
          <p:nvPr/>
        </p:nvSpPr>
        <p:spPr>
          <a:xfrm>
            <a:off x="3635896" y="465313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800" dirty="0">
                <a:solidFill>
                  <a:srgbClr val="663300"/>
                </a:solidFill>
              </a:rPr>
              <a:t>Il Velo di Maya</a:t>
            </a:r>
          </a:p>
        </p:txBody>
      </p:sp>
      <p:pic>
        <p:nvPicPr>
          <p:cNvPr id="39942" name="Picture 6" descr="17720Condi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3513208" cy="4525962"/>
          </a:xfrm>
          <a:noFill/>
          <a:ln/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3568" y="1412776"/>
            <a:ext cx="3888432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it-IT" sz="2200" dirty="0"/>
              <a:t>L’antica saggezza religiosa indiana, conservata nei versi dei </a:t>
            </a:r>
            <a:r>
              <a:rPr lang="it-IT" sz="2200" b="1" i="1" dirty="0"/>
              <a:t>Veda</a:t>
            </a:r>
            <a:r>
              <a:rPr lang="it-IT" sz="2200" dirty="0"/>
              <a:t>, ritiene che: “</a:t>
            </a:r>
            <a:r>
              <a:rPr lang="it-IT" sz="2200" i="1" dirty="0"/>
              <a:t>è Maya il velo dell’illusione, che ottenebra le pupille dei mortali e fa loro vedere un mondo di cui non si può dire né che esista né che non esista; il mondo, infatti, è simile al sogno, allo scintillio della luce solare sulla sabbia che il viaggiatore scambia da lontano per acqua, oppure ad una corda buttata per terra ch’egli prende per un serpente</a:t>
            </a:r>
            <a:r>
              <a:rPr lang="it-IT" sz="2200" dirty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Dunque, il fenomeno...</a:t>
            </a:r>
            <a:endParaRPr lang="it-IT" dirty="0"/>
          </a:p>
        </p:txBody>
      </p:sp>
      <p:graphicFrame>
        <p:nvGraphicFramePr>
          <p:cNvPr id="4" name="Diagramma 3"/>
          <p:cNvGraphicFramePr/>
          <p:nvPr/>
        </p:nvGraphicFramePr>
        <p:xfrm>
          <a:off x="467544" y="1340768"/>
          <a:ext cx="835292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FFC55D-EF27-4C22-B9EA-76FF93C96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D3FFC55D-EF27-4C22-B9EA-76FF93C96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6791DC-EFD1-407D-B3DF-E75E35C38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A6791DC-EFD1-407D-B3DF-E75E35C38A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15D906-64B6-4ED3-AAC3-58E365D34C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B015D906-64B6-4ED3-AAC3-58E365D34C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D2E61D-22E5-4A64-98A5-F29C58301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8FD2E61D-22E5-4A64-98A5-F29C58301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EB243A-E557-40C4-8205-F45791D923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27EB243A-E557-40C4-8205-F45791D923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01D053-2415-496B-BB61-9C850BB558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E501D053-2415-496B-BB61-9C850BB558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A8A4F5-FCC4-481D-A445-562E093B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5A8A4F5-FCC4-481D-A445-562E093B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FEE90E-1C77-403D-9BD3-6AC3D3297D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26FEE90E-1C77-403D-9BD3-6AC3D3297D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693052-E624-4A68-A5E2-51D776750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2F693052-E624-4A68-A5E2-51D776750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e 10"/>
          <p:cNvSpPr/>
          <p:nvPr/>
        </p:nvSpPr>
        <p:spPr>
          <a:xfrm>
            <a:off x="4572000" y="4365104"/>
            <a:ext cx="720080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bidirezionale orizzontale 4"/>
          <p:cNvSpPr/>
          <p:nvPr/>
        </p:nvSpPr>
        <p:spPr>
          <a:xfrm>
            <a:off x="2627784" y="1772816"/>
            <a:ext cx="3888432" cy="576064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rappresentazione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915816" y="184482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RAPPRESENTAZIONE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1772816"/>
            <a:ext cx="2376264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600" dirty="0" smtClean="0"/>
              <a:t>Soggetto rappresentante</a:t>
            </a:r>
            <a:endParaRPr lang="it-IT" sz="26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516216" y="1772816"/>
            <a:ext cx="2376264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600" dirty="0" smtClean="0"/>
              <a:t>Oggetto rappresentato</a:t>
            </a:r>
            <a:endParaRPr lang="it-IT" sz="2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267744" y="3212976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Sono due facce della stessa medaglia (l’uno non può esistere senza l’altro)</a:t>
            </a:r>
            <a:endParaRPr lang="it-IT" sz="2400" dirty="0"/>
          </a:p>
        </p:txBody>
      </p:sp>
      <p:sp>
        <p:nvSpPr>
          <p:cNvPr id="9" name="Freccia in giù 8"/>
          <p:cNvSpPr/>
          <p:nvPr/>
        </p:nvSpPr>
        <p:spPr>
          <a:xfrm>
            <a:off x="1187624" y="2852936"/>
            <a:ext cx="216024" cy="1368152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755576" y="4437112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La nostra mente è corredata da TRE FORME A PRIORI</a:t>
            </a:r>
            <a:endParaRPr lang="it-IT" sz="2400" dirty="0"/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3851920" y="494116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4499992" y="5085184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292080" y="5013176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123728" y="522920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SPAZIO</a:t>
            </a:r>
            <a:endParaRPr lang="it-IT" sz="24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3275856" y="58772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TEMPO</a:t>
            </a:r>
            <a:endParaRPr lang="it-IT" sz="24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580112" y="54452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CAUSALITA’</a:t>
            </a:r>
            <a:endParaRPr lang="it-IT" sz="2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843808" y="3284984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Sono come vetri sfaccettati attraverso cui le cose ci appaiono deformate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  <p:bldP spid="7" grpId="0" animBg="1"/>
      <p:bldP spid="8" grpId="0"/>
      <p:bldP spid="9" grpId="0" animBg="1"/>
      <p:bldP spid="10" grpId="0"/>
      <p:bldP spid="18" grpId="0"/>
      <p:bldP spid="19" grpId="0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1628</TotalTime>
  <Words>1113</Words>
  <Application>Microsoft Office PowerPoint</Application>
  <PresentationFormat>Presentazione su schermo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Terra</vt:lpstr>
      <vt:lpstr>Arthur Schopenhauer (Danzica 1788 – Francoforte 1860)</vt:lpstr>
      <vt:lpstr>Le opere</vt:lpstr>
      <vt:lpstr>Diapositiva 3</vt:lpstr>
      <vt:lpstr>L’avversario: Hegel</vt:lpstr>
      <vt:lpstr>Il mondo come volontà e rappresentazione </vt:lpstr>
      <vt:lpstr>Si parte dalla distinzione kantiana...</vt:lpstr>
      <vt:lpstr>Il Velo di Maya</vt:lpstr>
      <vt:lpstr>Dunque, il fenomeno...</vt:lpstr>
      <vt:lpstr>La rappresentazione</vt:lpstr>
      <vt:lpstr>LA vita e’ un sogno</vt:lpstr>
      <vt:lpstr>Animale metafisico a Chi?</vt:lpstr>
      <vt:lpstr>Come lacerare il velo di maya?</vt:lpstr>
      <vt:lpstr>IL corpo</vt:lpstr>
      <vt:lpstr>E cosa capiamo?</vt:lpstr>
      <vt:lpstr>Per estensione...</vt:lpstr>
      <vt:lpstr> “Il mondo è volontà”</vt:lpstr>
      <vt:lpstr>Diapositiva 17</vt:lpstr>
      <vt:lpstr>Oggettivazioni della Volontà</vt:lpstr>
    </vt:vector>
  </TitlesOfParts>
  <Company>aulaueb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schopenhauer</dc:title>
  <dc:creator>gianfranco marini</dc:creator>
  <cp:lastModifiedBy>simone</cp:lastModifiedBy>
  <cp:revision>199</cp:revision>
  <dcterms:created xsi:type="dcterms:W3CDTF">2005-03-12T11:19:30Z</dcterms:created>
  <dcterms:modified xsi:type="dcterms:W3CDTF">2012-11-24T17:49:50Z</dcterms:modified>
</cp:coreProperties>
</file>