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olo rettango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grpSp>
        <p:nvGrpSpPr>
          <p:cNvPr id="2" name="Grup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igura a mano libera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igura a mano libera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igura a mano libera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ttore 1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A1650DE-539D-4C6A-BFE7-880CA3A038AA}" type="datetimeFigureOut">
              <a:rPr lang="it-IT" smtClean="0"/>
              <a:t>08/01/2013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8B5E22A-984E-4BF9-A400-3872EEE29A0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1650DE-539D-4C6A-BFE7-880CA3A038AA}" type="datetimeFigureOut">
              <a:rPr lang="it-IT" smtClean="0"/>
              <a:t>08/01/2013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B5E22A-984E-4BF9-A400-3872EEE29A0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1650DE-539D-4C6A-BFE7-880CA3A038AA}" type="datetimeFigureOut">
              <a:rPr lang="it-IT" smtClean="0"/>
              <a:t>08/01/2013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B5E22A-984E-4BF9-A400-3872EEE29A0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1650DE-539D-4C6A-BFE7-880CA3A038AA}" type="datetimeFigureOut">
              <a:rPr lang="it-IT" smtClean="0"/>
              <a:t>08/01/2013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B5E22A-984E-4BF9-A400-3872EEE29A02}" type="slidenum">
              <a:rPr lang="it-IT" smtClean="0"/>
              <a:t>‹N›</a:t>
            </a:fld>
            <a:endParaRPr lang="it-IT"/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1650DE-539D-4C6A-BFE7-880CA3A038AA}" type="datetimeFigureOut">
              <a:rPr lang="it-IT" smtClean="0"/>
              <a:t>08/01/2013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B5E22A-984E-4BF9-A400-3872EEE29A02}" type="slidenum">
              <a:rPr lang="it-IT" smtClean="0"/>
              <a:t>‹N›</a:t>
            </a:fld>
            <a:endParaRPr lang="it-IT"/>
          </a:p>
        </p:txBody>
      </p:sp>
      <p:sp>
        <p:nvSpPr>
          <p:cNvPr id="7" name="Gallone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Gallone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1650DE-539D-4C6A-BFE7-880CA3A038AA}" type="datetimeFigureOut">
              <a:rPr lang="it-IT" smtClean="0"/>
              <a:t>08/01/2013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B5E22A-984E-4BF9-A400-3872EEE29A02}" type="slidenum">
              <a:rPr lang="it-IT" smtClean="0"/>
              <a:t>‹N›</a:t>
            </a:fld>
            <a:endParaRPr lang="it-IT"/>
          </a:p>
        </p:txBody>
      </p:sp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1650DE-539D-4C6A-BFE7-880CA3A038AA}" type="datetimeFigureOut">
              <a:rPr lang="it-IT" smtClean="0"/>
              <a:t>08/01/2013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B5E22A-984E-4BF9-A400-3872EEE29A02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1650DE-539D-4C6A-BFE7-880CA3A038AA}" type="datetimeFigureOut">
              <a:rPr lang="it-IT" smtClean="0"/>
              <a:t>08/01/2013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B5E22A-984E-4BF9-A400-3872EEE29A02}" type="slidenum">
              <a:rPr lang="it-IT" smtClean="0"/>
              <a:t>‹N›</a:t>
            </a:fld>
            <a:endParaRPr lang="it-IT"/>
          </a:p>
        </p:txBody>
      </p:sp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1650DE-539D-4C6A-BFE7-880CA3A038AA}" type="datetimeFigureOut">
              <a:rPr lang="it-IT" smtClean="0"/>
              <a:t>08/01/2013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B5E22A-984E-4BF9-A400-3872EEE29A0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A1650DE-539D-4C6A-BFE7-880CA3A038AA}" type="datetimeFigureOut">
              <a:rPr lang="it-IT" smtClean="0"/>
              <a:t>08/01/2013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B5E22A-984E-4BF9-A400-3872EEE29A02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A1650DE-539D-4C6A-BFE7-880CA3A038AA}" type="datetimeFigureOut">
              <a:rPr lang="it-IT" smtClean="0"/>
              <a:t>08/01/2013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8B5E22A-984E-4BF9-A400-3872EEE29A02}" type="slidenum">
              <a:rPr lang="it-IT" smtClean="0"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igura a mano libera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angolo rettango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nettore 1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Gallone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Gallone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igura a mano libera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igura a mano libera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angolo rettango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nettore 1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A1650DE-539D-4C6A-BFE7-880CA3A038AA}" type="datetimeFigureOut">
              <a:rPr lang="it-IT" smtClean="0"/>
              <a:t>08/01/2013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8B5E22A-984E-4BF9-A400-3872EEE29A02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err="1" smtClean="0"/>
              <a:t>Marx</a:t>
            </a:r>
            <a:r>
              <a:rPr lang="it-IT" dirty="0" smtClean="0"/>
              <a:t> e il lavoro</a:t>
            </a:r>
            <a:endParaRPr lang="it-IT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it-IT" dirty="0"/>
          </a:p>
          <a:p>
            <a:pPr>
              <a:buNone/>
            </a:pPr>
            <a:r>
              <a:rPr lang="it-IT" dirty="0"/>
              <a:t>Il lavoro, secondo </a:t>
            </a:r>
            <a:r>
              <a:rPr lang="it-IT" dirty="0" err="1"/>
              <a:t>Marx</a:t>
            </a:r>
            <a:r>
              <a:rPr lang="it-IT" dirty="0"/>
              <a:t>, è espressione dell’</a:t>
            </a:r>
            <a:r>
              <a:rPr lang="it-IT" b="1" dirty="0"/>
              <a:t>uomo, </a:t>
            </a:r>
          </a:p>
          <a:p>
            <a:endParaRPr lang="it-IT" dirty="0"/>
          </a:p>
          <a:p>
            <a:r>
              <a:rPr lang="it-IT" dirty="0" smtClean="0"/>
              <a:t>che </a:t>
            </a:r>
            <a:r>
              <a:rPr lang="it-IT" dirty="0"/>
              <a:t>realizza se stesso </a:t>
            </a:r>
            <a:r>
              <a:rPr lang="it-IT" b="1" dirty="0">
                <a:solidFill>
                  <a:srgbClr val="FF0000"/>
                </a:solidFill>
              </a:rPr>
              <a:t>trasformando</a:t>
            </a:r>
            <a:r>
              <a:rPr lang="it-IT" b="1" dirty="0"/>
              <a:t> la </a:t>
            </a:r>
            <a:r>
              <a:rPr lang="it-IT" b="1" dirty="0" smtClean="0"/>
              <a:t>natura secondo </a:t>
            </a:r>
            <a:r>
              <a:rPr lang="it-IT" b="1" dirty="0"/>
              <a:t>le sue idee e i suoi progetti, </a:t>
            </a:r>
          </a:p>
          <a:p>
            <a:endParaRPr lang="it-IT" dirty="0"/>
          </a:p>
          <a:p>
            <a:r>
              <a:rPr lang="it-IT" dirty="0" smtClean="0"/>
              <a:t>ossia</a:t>
            </a:r>
            <a:r>
              <a:rPr lang="it-IT" dirty="0"/>
              <a:t>: </a:t>
            </a:r>
            <a:r>
              <a:rPr lang="it-IT" b="1" dirty="0" smtClean="0"/>
              <a:t>oggettivandosi in </a:t>
            </a:r>
            <a:r>
              <a:rPr lang="it-IT" b="1" dirty="0"/>
              <a:t>essa, umanizzandola </a:t>
            </a:r>
            <a:r>
              <a:rPr lang="it-IT" dirty="0"/>
              <a:t>(in ciò si differenzia dagli animali costruttori);</a:t>
            </a:r>
          </a:p>
          <a:p>
            <a:endParaRPr lang="it-IT" dirty="0"/>
          </a:p>
          <a:p>
            <a:r>
              <a:rPr lang="it-IT" dirty="0" smtClean="0"/>
              <a:t>insieme </a:t>
            </a:r>
            <a:r>
              <a:rPr lang="it-IT" dirty="0"/>
              <a:t>agli </a:t>
            </a:r>
            <a:r>
              <a:rPr lang="it-IT" b="1" dirty="0"/>
              <a:t>altri </a:t>
            </a:r>
            <a:r>
              <a:rPr lang="it-IT" b="1" dirty="0" smtClean="0"/>
              <a:t>uomini (</a:t>
            </a:r>
            <a:r>
              <a:rPr lang="it-IT" b="1" dirty="0" smtClean="0">
                <a:solidFill>
                  <a:srgbClr val="FF0000"/>
                </a:solidFill>
              </a:rPr>
              <a:t>dimensione </a:t>
            </a:r>
            <a:r>
              <a:rPr lang="it-IT" b="1" dirty="0">
                <a:solidFill>
                  <a:srgbClr val="FF0000"/>
                </a:solidFill>
              </a:rPr>
              <a:t>sociale </a:t>
            </a:r>
            <a:r>
              <a:rPr lang="it-IT" b="1" dirty="0"/>
              <a:t>del lavoro).</a:t>
            </a:r>
          </a:p>
          <a:p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Funzione del lavoro</a:t>
            </a:r>
            <a:endParaRPr lang="it-IT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i="1" dirty="0"/>
              <a:t>Il ragno compie operazioni che assomigliano a quelle del tessitore, l’ape fa vergognare molti architetti con la costruzione delle sue cellette di cera. Ma ciò che fin da principio distingue il peggior architetto dall’ape migliore è il fatto che egli ha costruito la celletta nella sua testa prima di costruirla in cera.</a:t>
            </a:r>
          </a:p>
          <a:p>
            <a:pPr>
              <a:buNone/>
            </a:pPr>
            <a:endParaRPr lang="it-IT" dirty="0" smtClean="0"/>
          </a:p>
          <a:p>
            <a:pPr algn="r">
              <a:buNone/>
            </a:pPr>
            <a:r>
              <a:rPr lang="it-IT" dirty="0" smtClean="0"/>
              <a:t>Il </a:t>
            </a:r>
            <a:r>
              <a:rPr lang="it-IT" dirty="0"/>
              <a:t>Capitale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dirty="0"/>
          </a:p>
          <a:p>
            <a:r>
              <a:rPr lang="it-IT" dirty="0"/>
              <a:t>Però, nel mondo attuale, l’uomo non esprime la sua vita nel lavoro, ma lavora per vivere; il lavoro è un’</a:t>
            </a:r>
            <a:r>
              <a:rPr lang="it-IT" b="1" dirty="0"/>
              <a:t>oppressione.</a:t>
            </a:r>
          </a:p>
          <a:p>
            <a:endParaRPr lang="it-IT" dirty="0"/>
          </a:p>
          <a:p>
            <a:r>
              <a:rPr lang="it-IT" dirty="0" smtClean="0"/>
              <a:t>Il </a:t>
            </a:r>
            <a:r>
              <a:rPr lang="it-IT" b="1" dirty="0"/>
              <a:t>lavoro è </a:t>
            </a:r>
            <a:r>
              <a:rPr lang="it-IT" b="1" dirty="0" smtClean="0"/>
              <a:t>sottratto all’uomo</a:t>
            </a:r>
            <a:r>
              <a:rPr lang="it-IT" b="1" dirty="0"/>
              <a:t>: </a:t>
            </a:r>
            <a:r>
              <a:rPr lang="it-IT" dirty="0"/>
              <a:t>questa condizione nei </a:t>
            </a:r>
            <a:r>
              <a:rPr lang="it-IT" b="1" i="1" dirty="0"/>
              <a:t>Manoscritti economico-filosofici </a:t>
            </a:r>
            <a:r>
              <a:rPr lang="it-IT" dirty="0"/>
              <a:t>del </a:t>
            </a:r>
            <a:r>
              <a:rPr lang="it-IT" dirty="0" smtClean="0"/>
              <a:t>1844 è  </a:t>
            </a:r>
            <a:r>
              <a:rPr lang="it-IT" dirty="0"/>
              <a:t>definita </a:t>
            </a:r>
            <a:r>
              <a:rPr lang="it-IT" b="1" i="1" dirty="0"/>
              <a:t>“</a:t>
            </a:r>
            <a:r>
              <a:rPr lang="it-IT" b="1" i="1" dirty="0" smtClean="0"/>
              <a:t>alienazione del </a:t>
            </a:r>
            <a:r>
              <a:rPr lang="it-IT" b="1" i="1" dirty="0"/>
              <a:t>lavoro”</a:t>
            </a:r>
          </a:p>
          <a:p>
            <a:endParaRPr lang="it-IT" dirty="0"/>
          </a:p>
          <a:p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L’alienazione</a:t>
            </a:r>
            <a:endParaRPr lang="it-IT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b="1" dirty="0" err="1" smtClean="0">
                <a:solidFill>
                  <a:srgbClr val="FF0000"/>
                </a:solidFill>
              </a:rPr>
              <a:t>Hegel</a:t>
            </a:r>
            <a:r>
              <a:rPr lang="it-IT" dirty="0" smtClean="0"/>
              <a:t>: è quel momento necessario e fisiologico in cui l’idea diventa altro da sé; tale processo approderà al ritorno dell’idea in se stessa</a:t>
            </a:r>
          </a:p>
          <a:p>
            <a:r>
              <a:rPr lang="it-IT" b="1" dirty="0" err="1" smtClean="0">
                <a:solidFill>
                  <a:srgbClr val="FF0000"/>
                </a:solidFill>
              </a:rPr>
              <a:t>Feuerbach</a:t>
            </a:r>
            <a:r>
              <a:rPr lang="it-IT" dirty="0" smtClean="0"/>
              <a:t>: è il momento in cui l’uomo “scinde” se stesso, proiettando la propria essenza fuori di sé, nel divino; è una condizione patologica, da superare con l’ateismo</a:t>
            </a:r>
          </a:p>
          <a:p>
            <a:r>
              <a:rPr lang="it-IT" b="1" dirty="0" err="1" smtClean="0">
                <a:solidFill>
                  <a:srgbClr val="FF0000"/>
                </a:solidFill>
              </a:rPr>
              <a:t>Marx</a:t>
            </a:r>
            <a:r>
              <a:rPr lang="it-IT" dirty="0" smtClean="0"/>
              <a:t>: è la condizione del lavoratore privato del proprio lavoro e della propria umanità; è una condizione patologica della società capitalistica, da superare con la rivoluzione</a:t>
            </a:r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Il concetto di alienazione a confronto</a:t>
            </a:r>
            <a:endParaRPr lang="it-IT" sz="32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le">
  <a:themeElements>
    <a:clrScheme name="Personalizzato 1">
      <a:dk1>
        <a:sysClr val="windowText" lastClr="000000"/>
      </a:dk1>
      <a:lt1>
        <a:sysClr val="window" lastClr="FFFFFF"/>
      </a:lt1>
      <a:dk2>
        <a:srgbClr val="FF0000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Vial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Vial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</TotalTime>
  <Words>256</Words>
  <Application>Microsoft Office PowerPoint</Application>
  <PresentationFormat>Presentazione su schermo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Viale</vt:lpstr>
      <vt:lpstr>Marx e il lavoro</vt:lpstr>
      <vt:lpstr>Funzione del lavoro</vt:lpstr>
      <vt:lpstr>Diapositiva 3</vt:lpstr>
      <vt:lpstr>L’alienazione</vt:lpstr>
      <vt:lpstr>Il concetto di alienazione a confronto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Marx e il lavoro</dc:title>
  <dc:creator>simone</dc:creator>
  <cp:lastModifiedBy>simone</cp:lastModifiedBy>
  <cp:revision>3</cp:revision>
  <dcterms:created xsi:type="dcterms:W3CDTF">2013-01-08T12:39:04Z</dcterms:created>
  <dcterms:modified xsi:type="dcterms:W3CDTF">2013-01-08T12:52:59Z</dcterms:modified>
</cp:coreProperties>
</file>